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362" r:id="rId5"/>
    <p:sldId id="256" r:id="rId6"/>
    <p:sldId id="272" r:id="rId7"/>
    <p:sldId id="360" r:id="rId8"/>
    <p:sldId id="352" r:id="rId9"/>
    <p:sldId id="353" r:id="rId10"/>
    <p:sldId id="363" r:id="rId11"/>
    <p:sldId id="364" r:id="rId12"/>
    <p:sldId id="348" r:id="rId13"/>
    <p:sldId id="361" r:id="rId14"/>
    <p:sldId id="351" r:id="rId15"/>
    <p:sldId id="365" r:id="rId16"/>
    <p:sldId id="366" r:id="rId17"/>
    <p:sldId id="370" r:id="rId18"/>
    <p:sldId id="368" r:id="rId19"/>
    <p:sldId id="369" r:id="rId20"/>
  </p:sldIdLst>
  <p:sldSz cx="12192000" cy="6858000"/>
  <p:notesSz cx="6794500" cy="9982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50084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1"/>
            <a:ext cx="2944283" cy="500844"/>
          </a:xfrm>
          <a:prstGeom prst="rect">
            <a:avLst/>
          </a:prstGeom>
        </p:spPr>
        <p:txBody>
          <a:bodyPr vert="horz" lIns="91440" tIns="45720" rIns="91440" bIns="45720" rtlCol="0"/>
          <a:lstStyle>
            <a:lvl1pPr algn="r">
              <a:defRPr sz="1200"/>
            </a:lvl1pPr>
          </a:lstStyle>
          <a:p>
            <a:fld id="{D383B64C-51BA-49E2-8585-D9C964B502A4}" type="datetimeFigureOut">
              <a:rPr lang="en-GB" smtClean="0"/>
              <a:t>28/04/2020</a:t>
            </a:fld>
            <a:endParaRPr lang="en-GB"/>
          </a:p>
        </p:txBody>
      </p:sp>
      <p:sp>
        <p:nvSpPr>
          <p:cNvPr id="4" name="Slide Image Placeholder 3"/>
          <p:cNvSpPr>
            <a:spLocks noGrp="1" noRot="1" noChangeAspect="1"/>
          </p:cNvSpPr>
          <p:nvPr>
            <p:ph type="sldImg" idx="2"/>
          </p:nvPr>
        </p:nvSpPr>
        <p:spPr>
          <a:xfrm>
            <a:off x="403225" y="1247775"/>
            <a:ext cx="5988050" cy="33686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803933"/>
            <a:ext cx="5435600" cy="393049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81358"/>
            <a:ext cx="2944283" cy="50084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81358"/>
            <a:ext cx="2944283" cy="500842"/>
          </a:xfrm>
          <a:prstGeom prst="rect">
            <a:avLst/>
          </a:prstGeom>
        </p:spPr>
        <p:txBody>
          <a:bodyPr vert="horz" lIns="91440" tIns="45720" rIns="91440" bIns="45720" rtlCol="0" anchor="b"/>
          <a:lstStyle>
            <a:lvl1pPr algn="r">
              <a:defRPr sz="1200"/>
            </a:lvl1pPr>
          </a:lstStyle>
          <a:p>
            <a:fld id="{0B17975B-65B5-4195-A769-8B46E749756A}" type="slidenum">
              <a:rPr lang="en-GB" smtClean="0"/>
              <a:t>‹#›</a:t>
            </a:fld>
            <a:endParaRPr lang="en-GB"/>
          </a:p>
        </p:txBody>
      </p:sp>
    </p:spTree>
    <p:extLst>
      <p:ext uri="{BB962C8B-B14F-4D97-AF65-F5344CB8AC3E}">
        <p14:creationId xmlns:p14="http://schemas.microsoft.com/office/powerpoint/2010/main" val="408472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17975B-65B5-4195-A769-8B46E749756A}" type="slidenum">
              <a:rPr lang="en-GB" smtClean="0"/>
              <a:t>1</a:t>
            </a:fld>
            <a:endParaRPr lang="en-GB"/>
          </a:p>
        </p:txBody>
      </p:sp>
    </p:spTree>
    <p:extLst>
      <p:ext uri="{BB962C8B-B14F-4D97-AF65-F5344CB8AC3E}">
        <p14:creationId xmlns:p14="http://schemas.microsoft.com/office/powerpoint/2010/main" val="3376678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17975B-65B5-4195-A769-8B46E749756A}" type="slidenum">
              <a:rPr lang="en-GB" smtClean="0"/>
              <a:t>10</a:t>
            </a:fld>
            <a:endParaRPr lang="en-GB"/>
          </a:p>
        </p:txBody>
      </p:sp>
    </p:spTree>
    <p:extLst>
      <p:ext uri="{BB962C8B-B14F-4D97-AF65-F5344CB8AC3E}">
        <p14:creationId xmlns:p14="http://schemas.microsoft.com/office/powerpoint/2010/main" val="3652301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17975B-65B5-4195-A769-8B46E749756A}" type="slidenum">
              <a:rPr lang="en-GB" smtClean="0"/>
              <a:t>11</a:t>
            </a:fld>
            <a:endParaRPr lang="en-GB"/>
          </a:p>
        </p:txBody>
      </p:sp>
    </p:spTree>
    <p:extLst>
      <p:ext uri="{BB962C8B-B14F-4D97-AF65-F5344CB8AC3E}">
        <p14:creationId xmlns:p14="http://schemas.microsoft.com/office/powerpoint/2010/main" val="4294764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17975B-65B5-4195-A769-8B46E749756A}" type="slidenum">
              <a:rPr lang="en-GB" smtClean="0"/>
              <a:t>12</a:t>
            </a:fld>
            <a:endParaRPr lang="en-GB"/>
          </a:p>
        </p:txBody>
      </p:sp>
    </p:spTree>
    <p:extLst>
      <p:ext uri="{BB962C8B-B14F-4D97-AF65-F5344CB8AC3E}">
        <p14:creationId xmlns:p14="http://schemas.microsoft.com/office/powerpoint/2010/main" val="200710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17975B-65B5-4195-A769-8B46E749756A}" type="slidenum">
              <a:rPr lang="en-GB" smtClean="0"/>
              <a:t>13</a:t>
            </a:fld>
            <a:endParaRPr lang="en-GB"/>
          </a:p>
        </p:txBody>
      </p:sp>
    </p:spTree>
    <p:extLst>
      <p:ext uri="{BB962C8B-B14F-4D97-AF65-F5344CB8AC3E}">
        <p14:creationId xmlns:p14="http://schemas.microsoft.com/office/powerpoint/2010/main" val="1323235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17975B-65B5-4195-A769-8B46E749756A}" type="slidenum">
              <a:rPr lang="en-GB" smtClean="0"/>
              <a:t>15</a:t>
            </a:fld>
            <a:endParaRPr lang="en-GB"/>
          </a:p>
        </p:txBody>
      </p:sp>
    </p:spTree>
    <p:extLst>
      <p:ext uri="{BB962C8B-B14F-4D97-AF65-F5344CB8AC3E}">
        <p14:creationId xmlns:p14="http://schemas.microsoft.com/office/powerpoint/2010/main" val="2739558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17975B-65B5-4195-A769-8B46E749756A}" type="slidenum">
              <a:rPr lang="en-GB" smtClean="0"/>
              <a:t>16</a:t>
            </a:fld>
            <a:endParaRPr lang="en-GB"/>
          </a:p>
        </p:txBody>
      </p:sp>
    </p:spTree>
    <p:extLst>
      <p:ext uri="{BB962C8B-B14F-4D97-AF65-F5344CB8AC3E}">
        <p14:creationId xmlns:p14="http://schemas.microsoft.com/office/powerpoint/2010/main" val="188444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17975B-65B5-4195-A769-8B46E749756A}" type="slidenum">
              <a:rPr lang="en-GB" smtClean="0"/>
              <a:t>2</a:t>
            </a:fld>
            <a:endParaRPr lang="en-GB"/>
          </a:p>
        </p:txBody>
      </p:sp>
    </p:spTree>
    <p:extLst>
      <p:ext uri="{BB962C8B-B14F-4D97-AF65-F5344CB8AC3E}">
        <p14:creationId xmlns:p14="http://schemas.microsoft.com/office/powerpoint/2010/main" val="103621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17975B-65B5-4195-A769-8B46E749756A}" type="slidenum">
              <a:rPr lang="en-GB" smtClean="0"/>
              <a:t>3</a:t>
            </a:fld>
            <a:endParaRPr lang="en-GB"/>
          </a:p>
        </p:txBody>
      </p:sp>
    </p:spTree>
    <p:extLst>
      <p:ext uri="{BB962C8B-B14F-4D97-AF65-F5344CB8AC3E}">
        <p14:creationId xmlns:p14="http://schemas.microsoft.com/office/powerpoint/2010/main" val="6218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17975B-65B5-4195-A769-8B46E749756A}" type="slidenum">
              <a:rPr lang="en-GB" smtClean="0"/>
              <a:t>4</a:t>
            </a:fld>
            <a:endParaRPr lang="en-GB"/>
          </a:p>
        </p:txBody>
      </p:sp>
    </p:spTree>
    <p:extLst>
      <p:ext uri="{BB962C8B-B14F-4D97-AF65-F5344CB8AC3E}">
        <p14:creationId xmlns:p14="http://schemas.microsoft.com/office/powerpoint/2010/main" val="1238814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17975B-65B5-4195-A769-8B46E749756A}" type="slidenum">
              <a:rPr lang="en-GB" smtClean="0"/>
              <a:t>5</a:t>
            </a:fld>
            <a:endParaRPr lang="en-GB"/>
          </a:p>
        </p:txBody>
      </p:sp>
    </p:spTree>
    <p:extLst>
      <p:ext uri="{BB962C8B-B14F-4D97-AF65-F5344CB8AC3E}">
        <p14:creationId xmlns:p14="http://schemas.microsoft.com/office/powerpoint/2010/main" val="424730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17975B-65B5-4195-A769-8B46E749756A}" type="slidenum">
              <a:rPr lang="en-GB" smtClean="0"/>
              <a:t>6</a:t>
            </a:fld>
            <a:endParaRPr lang="en-GB"/>
          </a:p>
        </p:txBody>
      </p:sp>
    </p:spTree>
    <p:extLst>
      <p:ext uri="{BB962C8B-B14F-4D97-AF65-F5344CB8AC3E}">
        <p14:creationId xmlns:p14="http://schemas.microsoft.com/office/powerpoint/2010/main" val="221479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17975B-65B5-4195-A769-8B46E749756A}" type="slidenum">
              <a:rPr lang="en-GB" smtClean="0"/>
              <a:t>7</a:t>
            </a:fld>
            <a:endParaRPr lang="en-GB"/>
          </a:p>
        </p:txBody>
      </p:sp>
    </p:spTree>
    <p:extLst>
      <p:ext uri="{BB962C8B-B14F-4D97-AF65-F5344CB8AC3E}">
        <p14:creationId xmlns:p14="http://schemas.microsoft.com/office/powerpoint/2010/main" val="4041778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17975B-65B5-4195-A769-8B46E749756A}" type="slidenum">
              <a:rPr lang="en-GB" smtClean="0"/>
              <a:t>8</a:t>
            </a:fld>
            <a:endParaRPr lang="en-GB"/>
          </a:p>
        </p:txBody>
      </p:sp>
    </p:spTree>
    <p:extLst>
      <p:ext uri="{BB962C8B-B14F-4D97-AF65-F5344CB8AC3E}">
        <p14:creationId xmlns:p14="http://schemas.microsoft.com/office/powerpoint/2010/main" val="1194276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17975B-65B5-4195-A769-8B46E749756A}" type="slidenum">
              <a:rPr lang="en-GB" smtClean="0"/>
              <a:t>9</a:t>
            </a:fld>
            <a:endParaRPr lang="en-GB"/>
          </a:p>
        </p:txBody>
      </p:sp>
    </p:spTree>
    <p:extLst>
      <p:ext uri="{BB962C8B-B14F-4D97-AF65-F5344CB8AC3E}">
        <p14:creationId xmlns:p14="http://schemas.microsoft.com/office/powerpoint/2010/main" val="300794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4CD58-C3CB-4A1B-9067-621DAAD0B439}"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ACBD3-3A45-4AF9-9E14-3FEF35F5A5AE}" type="slidenum">
              <a:rPr lang="en-GB" smtClean="0"/>
              <a:t>‹#›</a:t>
            </a:fld>
            <a:endParaRPr lang="en-GB"/>
          </a:p>
        </p:txBody>
      </p:sp>
    </p:spTree>
    <p:extLst>
      <p:ext uri="{BB962C8B-B14F-4D97-AF65-F5344CB8AC3E}">
        <p14:creationId xmlns:p14="http://schemas.microsoft.com/office/powerpoint/2010/main" val="2076282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4CD58-C3CB-4A1B-9067-621DAAD0B439}"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ACBD3-3A45-4AF9-9E14-3FEF35F5A5AE}" type="slidenum">
              <a:rPr lang="en-GB" smtClean="0"/>
              <a:t>‹#›</a:t>
            </a:fld>
            <a:endParaRPr lang="en-GB"/>
          </a:p>
        </p:txBody>
      </p:sp>
    </p:spTree>
    <p:extLst>
      <p:ext uri="{BB962C8B-B14F-4D97-AF65-F5344CB8AC3E}">
        <p14:creationId xmlns:p14="http://schemas.microsoft.com/office/powerpoint/2010/main" val="396254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4CD58-C3CB-4A1B-9067-621DAAD0B439}"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ACBD3-3A45-4AF9-9E14-3FEF35F5A5AE}"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90716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4CD58-C3CB-4A1B-9067-621DAAD0B439}"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ACBD3-3A45-4AF9-9E14-3FEF35F5A5AE}" type="slidenum">
              <a:rPr lang="en-GB" smtClean="0"/>
              <a:t>‹#›</a:t>
            </a:fld>
            <a:endParaRPr lang="en-GB"/>
          </a:p>
        </p:txBody>
      </p:sp>
    </p:spTree>
    <p:extLst>
      <p:ext uri="{BB962C8B-B14F-4D97-AF65-F5344CB8AC3E}">
        <p14:creationId xmlns:p14="http://schemas.microsoft.com/office/powerpoint/2010/main" val="198323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4CD58-C3CB-4A1B-9067-621DAAD0B439}"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ACBD3-3A45-4AF9-9E14-3FEF35F5A5A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3083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4CD58-C3CB-4A1B-9067-621DAAD0B439}"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ACBD3-3A45-4AF9-9E14-3FEF35F5A5AE}" type="slidenum">
              <a:rPr lang="en-GB" smtClean="0"/>
              <a:t>‹#›</a:t>
            </a:fld>
            <a:endParaRPr lang="en-GB"/>
          </a:p>
        </p:txBody>
      </p:sp>
    </p:spTree>
    <p:extLst>
      <p:ext uri="{BB962C8B-B14F-4D97-AF65-F5344CB8AC3E}">
        <p14:creationId xmlns:p14="http://schemas.microsoft.com/office/powerpoint/2010/main" val="2048471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4CD58-C3CB-4A1B-9067-621DAAD0B439}"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ACBD3-3A45-4AF9-9E14-3FEF35F5A5AE}" type="slidenum">
              <a:rPr lang="en-GB" smtClean="0"/>
              <a:t>‹#›</a:t>
            </a:fld>
            <a:endParaRPr lang="en-GB"/>
          </a:p>
        </p:txBody>
      </p:sp>
    </p:spTree>
    <p:extLst>
      <p:ext uri="{BB962C8B-B14F-4D97-AF65-F5344CB8AC3E}">
        <p14:creationId xmlns:p14="http://schemas.microsoft.com/office/powerpoint/2010/main" val="3595676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4CD58-C3CB-4A1B-9067-621DAAD0B439}"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ACBD3-3A45-4AF9-9E14-3FEF35F5A5AE}" type="slidenum">
              <a:rPr lang="en-GB" smtClean="0"/>
              <a:t>‹#›</a:t>
            </a:fld>
            <a:endParaRPr lang="en-GB"/>
          </a:p>
        </p:txBody>
      </p:sp>
    </p:spTree>
    <p:extLst>
      <p:ext uri="{BB962C8B-B14F-4D97-AF65-F5344CB8AC3E}">
        <p14:creationId xmlns:p14="http://schemas.microsoft.com/office/powerpoint/2010/main" val="210161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4CD58-C3CB-4A1B-9067-621DAAD0B439}"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ACBD3-3A45-4AF9-9E14-3FEF35F5A5AE}" type="slidenum">
              <a:rPr lang="en-GB" smtClean="0"/>
              <a:t>‹#›</a:t>
            </a:fld>
            <a:endParaRPr lang="en-GB"/>
          </a:p>
        </p:txBody>
      </p:sp>
    </p:spTree>
    <p:extLst>
      <p:ext uri="{BB962C8B-B14F-4D97-AF65-F5344CB8AC3E}">
        <p14:creationId xmlns:p14="http://schemas.microsoft.com/office/powerpoint/2010/main" val="4176096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4CD58-C3CB-4A1B-9067-621DAAD0B439}"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ACBD3-3A45-4AF9-9E14-3FEF35F5A5AE}" type="slidenum">
              <a:rPr lang="en-GB" smtClean="0"/>
              <a:t>‹#›</a:t>
            </a:fld>
            <a:endParaRPr lang="en-GB"/>
          </a:p>
        </p:txBody>
      </p:sp>
    </p:spTree>
    <p:extLst>
      <p:ext uri="{BB962C8B-B14F-4D97-AF65-F5344CB8AC3E}">
        <p14:creationId xmlns:p14="http://schemas.microsoft.com/office/powerpoint/2010/main" val="72968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4CD58-C3CB-4A1B-9067-621DAAD0B439}"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ACBD3-3A45-4AF9-9E14-3FEF35F5A5AE}" type="slidenum">
              <a:rPr lang="en-GB" smtClean="0"/>
              <a:t>‹#›</a:t>
            </a:fld>
            <a:endParaRPr lang="en-GB"/>
          </a:p>
        </p:txBody>
      </p:sp>
    </p:spTree>
    <p:extLst>
      <p:ext uri="{BB962C8B-B14F-4D97-AF65-F5344CB8AC3E}">
        <p14:creationId xmlns:p14="http://schemas.microsoft.com/office/powerpoint/2010/main" val="398369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4CD58-C3CB-4A1B-9067-621DAAD0B439}" type="datetimeFigureOut">
              <a:rPr lang="en-GB" smtClean="0"/>
              <a:t>28/04/2020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EACBD3-3A45-4AF9-9E14-3FEF35F5A5AE}" type="slidenum">
              <a:rPr lang="en-GB" smtClean="0"/>
              <a:t>‹#›</a:t>
            </a:fld>
            <a:endParaRPr lang="en-GB"/>
          </a:p>
        </p:txBody>
      </p:sp>
    </p:spTree>
    <p:extLst>
      <p:ext uri="{BB962C8B-B14F-4D97-AF65-F5344CB8AC3E}">
        <p14:creationId xmlns:p14="http://schemas.microsoft.com/office/powerpoint/2010/main" val="4014923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4CD58-C3CB-4A1B-9067-621DAAD0B439}" type="datetimeFigureOut">
              <a:rPr lang="en-GB" smtClean="0"/>
              <a:t>28/04/2020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EACBD3-3A45-4AF9-9E14-3FEF35F5A5AE}" type="slidenum">
              <a:rPr lang="en-GB" smtClean="0"/>
              <a:t>‹#›</a:t>
            </a:fld>
            <a:endParaRPr lang="en-GB"/>
          </a:p>
        </p:txBody>
      </p:sp>
    </p:spTree>
    <p:extLst>
      <p:ext uri="{BB962C8B-B14F-4D97-AF65-F5344CB8AC3E}">
        <p14:creationId xmlns:p14="http://schemas.microsoft.com/office/powerpoint/2010/main" val="139898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4CD58-C3CB-4A1B-9067-621DAAD0B439}" type="datetimeFigureOut">
              <a:rPr lang="en-GB" smtClean="0"/>
              <a:t>28/04/2020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EACBD3-3A45-4AF9-9E14-3FEF35F5A5AE}" type="slidenum">
              <a:rPr lang="en-GB" smtClean="0"/>
              <a:t>‹#›</a:t>
            </a:fld>
            <a:endParaRPr lang="en-GB"/>
          </a:p>
        </p:txBody>
      </p:sp>
    </p:spTree>
    <p:extLst>
      <p:ext uri="{BB962C8B-B14F-4D97-AF65-F5344CB8AC3E}">
        <p14:creationId xmlns:p14="http://schemas.microsoft.com/office/powerpoint/2010/main" val="96796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4CD58-C3CB-4A1B-9067-621DAAD0B439}"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ACBD3-3A45-4AF9-9E14-3FEF35F5A5AE}" type="slidenum">
              <a:rPr lang="en-GB" smtClean="0"/>
              <a:t>‹#›</a:t>
            </a:fld>
            <a:endParaRPr lang="en-GB"/>
          </a:p>
        </p:txBody>
      </p:sp>
    </p:spTree>
    <p:extLst>
      <p:ext uri="{BB962C8B-B14F-4D97-AF65-F5344CB8AC3E}">
        <p14:creationId xmlns:p14="http://schemas.microsoft.com/office/powerpoint/2010/main" val="81498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C4CD58-C3CB-4A1B-9067-621DAAD0B439}"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ACBD3-3A45-4AF9-9E14-3FEF35F5A5AE}" type="slidenum">
              <a:rPr lang="en-GB" smtClean="0"/>
              <a:t>‹#›</a:t>
            </a:fld>
            <a:endParaRPr lang="en-GB"/>
          </a:p>
        </p:txBody>
      </p:sp>
    </p:spTree>
    <p:extLst>
      <p:ext uri="{BB962C8B-B14F-4D97-AF65-F5344CB8AC3E}">
        <p14:creationId xmlns:p14="http://schemas.microsoft.com/office/powerpoint/2010/main" val="417418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C4CD58-C3CB-4A1B-9067-621DAAD0B439}" type="datetimeFigureOut">
              <a:rPr lang="en-GB" smtClean="0"/>
              <a:t>28/04/2020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EACBD3-3A45-4AF9-9E14-3FEF35F5A5AE}" type="slidenum">
              <a:rPr lang="en-GB" smtClean="0"/>
              <a:t>‹#›</a:t>
            </a:fld>
            <a:endParaRPr lang="en-GB"/>
          </a:p>
        </p:txBody>
      </p:sp>
    </p:spTree>
    <p:extLst>
      <p:ext uri="{BB962C8B-B14F-4D97-AF65-F5344CB8AC3E}">
        <p14:creationId xmlns:p14="http://schemas.microsoft.com/office/powerpoint/2010/main" val="680441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mailto:Sally.pern@nwlmcs.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hyperlink" Target="http://www./nwlmc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7FFE66-9884-4CF0-A419-E674C1BE94DA}"/>
              </a:ext>
            </a:extLst>
          </p:cNvPr>
          <p:cNvSpPr>
            <a:spLocks noGrp="1"/>
          </p:cNvSpPr>
          <p:nvPr>
            <p:ph type="ctrTitle"/>
          </p:nvPr>
        </p:nvSpPr>
        <p:spPr/>
        <p:txBody>
          <a:bodyPr/>
          <a:lstStyle/>
          <a:p>
            <a:r>
              <a:rPr lang="en-GB" dirty="0"/>
              <a:t>The Practice Managers Role in PCNs and the Digital Revolution</a:t>
            </a:r>
          </a:p>
        </p:txBody>
      </p:sp>
      <p:sp>
        <p:nvSpPr>
          <p:cNvPr id="4" name="Subtitle 3">
            <a:extLst>
              <a:ext uri="{FF2B5EF4-FFF2-40B4-BE49-F238E27FC236}">
                <a16:creationId xmlns:a16="http://schemas.microsoft.com/office/drawing/2014/main" id="{F7CA8F1B-B2C1-4ADD-BC20-43ADA78E5687}"/>
              </a:ext>
            </a:extLst>
          </p:cNvPr>
          <p:cNvSpPr>
            <a:spLocks noGrp="1"/>
          </p:cNvSpPr>
          <p:nvPr>
            <p:ph type="subTitle" idx="1"/>
          </p:nvPr>
        </p:nvSpPr>
        <p:spPr/>
        <p:txBody>
          <a:bodyPr/>
          <a:lstStyle/>
          <a:p>
            <a:r>
              <a:rPr lang="en-GB" dirty="0"/>
              <a:t> </a:t>
            </a:r>
          </a:p>
        </p:txBody>
      </p:sp>
      <p:pic>
        <p:nvPicPr>
          <p:cNvPr id="5" name="Picture 4">
            <a:extLst>
              <a:ext uri="{FF2B5EF4-FFF2-40B4-BE49-F238E27FC236}">
                <a16:creationId xmlns:a16="http://schemas.microsoft.com/office/drawing/2014/main" id="{AEAD17D1-6324-4716-B765-F39DAF1AAAC3}"/>
              </a:ext>
            </a:extLst>
          </p:cNvPr>
          <p:cNvPicPr>
            <a:picLocks noChangeAspect="1"/>
          </p:cNvPicPr>
          <p:nvPr/>
        </p:nvPicPr>
        <p:blipFill>
          <a:blip r:embed="rId3"/>
          <a:stretch>
            <a:fillRect/>
          </a:stretch>
        </p:blipFill>
        <p:spPr>
          <a:xfrm>
            <a:off x="7805577" y="156938"/>
            <a:ext cx="1349263" cy="1113062"/>
          </a:xfrm>
          <a:prstGeom prst="rect">
            <a:avLst/>
          </a:prstGeom>
        </p:spPr>
      </p:pic>
      <p:pic>
        <p:nvPicPr>
          <p:cNvPr id="6" name="Picture 5">
            <a:extLst>
              <a:ext uri="{FF2B5EF4-FFF2-40B4-BE49-F238E27FC236}">
                <a16:creationId xmlns:a16="http://schemas.microsoft.com/office/drawing/2014/main" id="{2060FA5D-1308-41A6-8293-03D811CEA471}"/>
              </a:ext>
            </a:extLst>
          </p:cNvPr>
          <p:cNvPicPr>
            <a:picLocks noChangeAspect="1"/>
          </p:cNvPicPr>
          <p:nvPr/>
        </p:nvPicPr>
        <p:blipFill>
          <a:blip r:embed="rId4"/>
          <a:stretch>
            <a:fillRect/>
          </a:stretch>
        </p:blipFill>
        <p:spPr>
          <a:xfrm>
            <a:off x="0" y="5821590"/>
            <a:ext cx="12186960" cy="1036410"/>
          </a:xfrm>
          <a:prstGeom prst="rect">
            <a:avLst/>
          </a:prstGeom>
        </p:spPr>
      </p:pic>
    </p:spTree>
    <p:extLst>
      <p:ext uri="{BB962C8B-B14F-4D97-AF65-F5344CB8AC3E}">
        <p14:creationId xmlns:p14="http://schemas.microsoft.com/office/powerpoint/2010/main" val="1785460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6308-ABE4-4633-BB5D-7BFE93BA957D}"/>
              </a:ext>
            </a:extLst>
          </p:cNvPr>
          <p:cNvSpPr>
            <a:spLocks noGrp="1"/>
          </p:cNvSpPr>
          <p:nvPr>
            <p:ph type="title"/>
          </p:nvPr>
        </p:nvSpPr>
        <p:spPr/>
        <p:txBody>
          <a:bodyPr>
            <a:normAutofit/>
          </a:bodyPr>
          <a:lstStyle/>
          <a:p>
            <a:r>
              <a:rPr lang="en-GB" dirty="0"/>
              <a:t>The PCN Tasks</a:t>
            </a:r>
            <a:br>
              <a:rPr lang="en-GB" dirty="0"/>
            </a:br>
            <a:r>
              <a:rPr lang="en-GB" sz="2400" dirty="0"/>
              <a:t>(Taken from the CD Job Description) </a:t>
            </a:r>
            <a:endParaRPr lang="en-GB" dirty="0"/>
          </a:p>
        </p:txBody>
      </p:sp>
      <p:sp>
        <p:nvSpPr>
          <p:cNvPr id="3" name="Content Placeholder 2">
            <a:extLst>
              <a:ext uri="{FF2B5EF4-FFF2-40B4-BE49-F238E27FC236}">
                <a16:creationId xmlns:a16="http://schemas.microsoft.com/office/drawing/2014/main" id="{6D3EEAC8-02FD-450B-96B3-2EE19F2C970B}"/>
              </a:ext>
            </a:extLst>
          </p:cNvPr>
          <p:cNvSpPr>
            <a:spLocks noGrp="1"/>
          </p:cNvSpPr>
          <p:nvPr>
            <p:ph idx="1"/>
          </p:nvPr>
        </p:nvSpPr>
        <p:spPr/>
        <p:txBody>
          <a:bodyPr>
            <a:normAutofit fontScale="92500" lnSpcReduction="20000"/>
          </a:bodyPr>
          <a:lstStyle/>
          <a:p>
            <a:r>
              <a:rPr lang="en-GB" dirty="0"/>
              <a:t>Represent the PCNs collective interests</a:t>
            </a:r>
          </a:p>
          <a:p>
            <a:r>
              <a:rPr lang="en-GB" dirty="0"/>
              <a:t>Implementing strategic plans</a:t>
            </a:r>
          </a:p>
          <a:p>
            <a:r>
              <a:rPr lang="en-GB" dirty="0"/>
              <a:t>Work collaboratively with CDs from other PCNs to shape and support to ICP</a:t>
            </a:r>
          </a:p>
          <a:p>
            <a:r>
              <a:rPr lang="en-GB" dirty="0"/>
              <a:t>Strategic &amp; clinical leadership for the PCN</a:t>
            </a:r>
          </a:p>
          <a:p>
            <a:r>
              <a:rPr lang="en-GB" dirty="0"/>
              <a:t>Develop a PCN workforce strategy</a:t>
            </a:r>
          </a:p>
          <a:p>
            <a:r>
              <a:rPr lang="en-GB" dirty="0"/>
              <a:t>Implement agreed service changes and pathways</a:t>
            </a:r>
          </a:p>
          <a:p>
            <a:r>
              <a:rPr lang="en-GB" dirty="0"/>
              <a:t>Develop local initiatives to reflect local needs</a:t>
            </a:r>
          </a:p>
          <a:p>
            <a:r>
              <a:rPr lang="en-GB" dirty="0"/>
              <a:t>Develop relationships internally and external to the PCN</a:t>
            </a:r>
          </a:p>
          <a:p>
            <a:r>
              <a:rPr lang="en-GB" dirty="0"/>
              <a:t>Facilitate participation by practices in research</a:t>
            </a:r>
          </a:p>
          <a:p>
            <a:r>
              <a:rPr lang="en-GB" dirty="0"/>
              <a:t>Represent the PCN at CCG and ICP level</a:t>
            </a:r>
          </a:p>
          <a:p>
            <a:r>
              <a:rPr lang="en-GB" dirty="0"/>
              <a:t>Lead role in developing PCN conflict of interest arrangements</a:t>
            </a:r>
          </a:p>
        </p:txBody>
      </p:sp>
      <p:pic>
        <p:nvPicPr>
          <p:cNvPr id="4" name="Picture 3">
            <a:extLst>
              <a:ext uri="{FF2B5EF4-FFF2-40B4-BE49-F238E27FC236}">
                <a16:creationId xmlns:a16="http://schemas.microsoft.com/office/drawing/2014/main" id="{6D763A9A-3819-44A6-91B1-E0AA6AD5E68B}"/>
              </a:ext>
            </a:extLst>
          </p:cNvPr>
          <p:cNvPicPr>
            <a:picLocks noChangeAspect="1"/>
          </p:cNvPicPr>
          <p:nvPr/>
        </p:nvPicPr>
        <p:blipFill>
          <a:blip r:embed="rId3"/>
          <a:stretch>
            <a:fillRect/>
          </a:stretch>
        </p:blipFill>
        <p:spPr>
          <a:xfrm>
            <a:off x="0" y="5821590"/>
            <a:ext cx="12186960" cy="1036410"/>
          </a:xfrm>
          <a:prstGeom prst="rect">
            <a:avLst/>
          </a:prstGeom>
        </p:spPr>
      </p:pic>
      <p:pic>
        <p:nvPicPr>
          <p:cNvPr id="5" name="Picture 4">
            <a:extLst>
              <a:ext uri="{FF2B5EF4-FFF2-40B4-BE49-F238E27FC236}">
                <a16:creationId xmlns:a16="http://schemas.microsoft.com/office/drawing/2014/main" id="{2A4D4387-965D-4C0A-8D56-84AE23EE1E18}"/>
              </a:ext>
            </a:extLst>
          </p:cNvPr>
          <p:cNvPicPr>
            <a:picLocks noChangeAspect="1"/>
          </p:cNvPicPr>
          <p:nvPr/>
        </p:nvPicPr>
        <p:blipFill>
          <a:blip r:embed="rId4"/>
          <a:stretch>
            <a:fillRect/>
          </a:stretch>
        </p:blipFill>
        <p:spPr>
          <a:xfrm>
            <a:off x="7924739" y="156938"/>
            <a:ext cx="1349263" cy="1113062"/>
          </a:xfrm>
          <a:prstGeom prst="rect">
            <a:avLst/>
          </a:prstGeom>
        </p:spPr>
      </p:pic>
    </p:spTree>
    <p:extLst>
      <p:ext uri="{BB962C8B-B14F-4D97-AF65-F5344CB8AC3E}">
        <p14:creationId xmlns:p14="http://schemas.microsoft.com/office/powerpoint/2010/main" val="74749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18CF7-43D2-437D-8E6B-9534DFFE16CA}"/>
              </a:ext>
            </a:extLst>
          </p:cNvPr>
          <p:cNvSpPr>
            <a:spLocks noGrp="1"/>
          </p:cNvSpPr>
          <p:nvPr>
            <p:ph type="title"/>
          </p:nvPr>
        </p:nvSpPr>
        <p:spPr>
          <a:xfrm>
            <a:off x="660556" y="366364"/>
            <a:ext cx="8596668" cy="1001086"/>
          </a:xfrm>
        </p:spPr>
        <p:txBody>
          <a:bodyPr/>
          <a:lstStyle/>
          <a:p>
            <a:r>
              <a:rPr lang="en-GB" dirty="0"/>
              <a:t>The Ask of PCNs</a:t>
            </a:r>
          </a:p>
        </p:txBody>
      </p:sp>
      <p:sp>
        <p:nvSpPr>
          <p:cNvPr id="5" name="Rectangle 4">
            <a:extLst>
              <a:ext uri="{FF2B5EF4-FFF2-40B4-BE49-F238E27FC236}">
                <a16:creationId xmlns:a16="http://schemas.microsoft.com/office/drawing/2014/main" id="{26207BB4-AF39-489A-9134-EA601C71C7DB}"/>
              </a:ext>
            </a:extLst>
          </p:cNvPr>
          <p:cNvSpPr/>
          <p:nvPr/>
        </p:nvSpPr>
        <p:spPr>
          <a:xfrm>
            <a:off x="489097" y="1062527"/>
            <a:ext cx="8596668" cy="4801314"/>
          </a:xfrm>
          <a:prstGeom prst="rect">
            <a:avLst/>
          </a:prstGeom>
        </p:spPr>
        <p:txBody>
          <a:bodyPr wrap="square">
            <a:spAutoFit/>
          </a:bodyPr>
          <a:lstStyle/>
          <a:p>
            <a:pPr>
              <a:lnSpc>
                <a:spcPct val="100000"/>
              </a:lnSpc>
            </a:pPr>
            <a:r>
              <a:rPr lang="en-GB" dirty="0"/>
              <a:t>A number of network services will be developed in line with NHS England’s Long Term Plan, and phased into the DES over the coming years. </a:t>
            </a:r>
          </a:p>
          <a:p>
            <a:pPr>
              <a:lnSpc>
                <a:spcPct val="100000"/>
              </a:lnSpc>
              <a:spcAft>
                <a:spcPts val="0"/>
              </a:spcAft>
            </a:pPr>
            <a:r>
              <a:rPr lang="en-GB" b="1" dirty="0"/>
              <a:t>2019</a:t>
            </a:r>
          </a:p>
          <a:p>
            <a:pPr marL="742950" lvl="1" indent="-285750">
              <a:buFont typeface="Wingdings" panose="05000000000000000000" pitchFamily="2" charset="2"/>
              <a:buChar char="v"/>
            </a:pPr>
            <a:r>
              <a:rPr lang="en-GB" dirty="0"/>
              <a:t>Extended Hours access integrated into networks – same requirements as the DES, for 100% of network population</a:t>
            </a:r>
          </a:p>
          <a:p>
            <a:pPr>
              <a:lnSpc>
                <a:spcPct val="100000"/>
              </a:lnSpc>
              <a:spcAft>
                <a:spcPts val="0"/>
              </a:spcAft>
            </a:pPr>
            <a:r>
              <a:rPr lang="en-GB" b="1" dirty="0"/>
              <a:t>2020</a:t>
            </a:r>
          </a:p>
          <a:p>
            <a:pPr marL="742950" lvl="1" indent="-285750">
              <a:buFont typeface="Wingdings" panose="05000000000000000000" pitchFamily="2" charset="2"/>
              <a:buChar char="v"/>
            </a:pPr>
            <a:r>
              <a:rPr lang="en-GB" dirty="0"/>
              <a:t>Structured medication review</a:t>
            </a:r>
          </a:p>
          <a:p>
            <a:pPr marL="742950" lvl="1" indent="-285750">
              <a:buFont typeface="Wingdings" panose="05000000000000000000" pitchFamily="2" charset="2"/>
              <a:buChar char="v"/>
            </a:pPr>
            <a:r>
              <a:rPr lang="en-GB" dirty="0"/>
              <a:t>Enhanced health in care homes</a:t>
            </a:r>
          </a:p>
          <a:p>
            <a:pPr marL="742950" lvl="1" indent="-285750">
              <a:buFont typeface="Wingdings" panose="05000000000000000000" pitchFamily="2" charset="2"/>
              <a:buChar char="v"/>
            </a:pPr>
            <a:r>
              <a:rPr lang="en-GB" dirty="0"/>
              <a:t>Anticipatory care (with community services)</a:t>
            </a:r>
          </a:p>
          <a:p>
            <a:pPr marL="742950" lvl="1" indent="-285750">
              <a:buFont typeface="Wingdings" panose="05000000000000000000" pitchFamily="2" charset="2"/>
              <a:buChar char="v"/>
            </a:pPr>
            <a:r>
              <a:rPr lang="en-GB" dirty="0"/>
              <a:t>Personalised care</a:t>
            </a:r>
          </a:p>
          <a:p>
            <a:pPr marL="742950" lvl="1" indent="-285750">
              <a:buFont typeface="Wingdings" panose="05000000000000000000" pitchFamily="2" charset="2"/>
              <a:buChar char="v"/>
            </a:pPr>
            <a:r>
              <a:rPr lang="en-GB" dirty="0"/>
              <a:t>Supporting early cancer diagnosis</a:t>
            </a:r>
          </a:p>
          <a:p>
            <a:pPr>
              <a:lnSpc>
                <a:spcPct val="100000"/>
              </a:lnSpc>
              <a:spcAft>
                <a:spcPts val="0"/>
              </a:spcAft>
            </a:pPr>
            <a:r>
              <a:rPr lang="en-GB" b="1" dirty="0"/>
              <a:t>2021</a:t>
            </a:r>
          </a:p>
          <a:p>
            <a:pPr marL="742950" lvl="1" indent="-285750">
              <a:buFont typeface="Wingdings" panose="05000000000000000000" pitchFamily="2" charset="2"/>
              <a:buChar char="v"/>
            </a:pPr>
            <a:r>
              <a:rPr lang="en-GB" dirty="0"/>
              <a:t>Cardiovascular disease prevention and diagnosis, through case finding</a:t>
            </a:r>
          </a:p>
          <a:p>
            <a:pPr marL="742950" lvl="1" indent="-285750">
              <a:buFont typeface="Wingdings" panose="05000000000000000000" pitchFamily="2" charset="2"/>
              <a:buChar char="v"/>
            </a:pPr>
            <a:r>
              <a:rPr lang="en-US" dirty="0"/>
              <a:t>Action to tackle inequalities</a:t>
            </a:r>
          </a:p>
          <a:p>
            <a:pPr algn="ctr">
              <a:lnSpc>
                <a:spcPct val="100000"/>
              </a:lnSpc>
            </a:pPr>
            <a:endParaRPr lang="en-US" b="1" dirty="0"/>
          </a:p>
          <a:p>
            <a:pPr algn="ctr">
              <a:lnSpc>
                <a:spcPct val="100000"/>
              </a:lnSpc>
            </a:pPr>
            <a:r>
              <a:rPr lang="en-US" b="1" dirty="0"/>
              <a:t>The content, and associated service specifications for these, will be subject to annual negotiation with GPC England</a:t>
            </a:r>
          </a:p>
        </p:txBody>
      </p:sp>
      <p:pic>
        <p:nvPicPr>
          <p:cNvPr id="6" name="Picture 5">
            <a:extLst>
              <a:ext uri="{FF2B5EF4-FFF2-40B4-BE49-F238E27FC236}">
                <a16:creationId xmlns:a16="http://schemas.microsoft.com/office/drawing/2014/main" id="{0AA6D395-127B-420E-A9E5-52C535222D3D}"/>
              </a:ext>
            </a:extLst>
          </p:cNvPr>
          <p:cNvPicPr>
            <a:picLocks noChangeAspect="1"/>
          </p:cNvPicPr>
          <p:nvPr/>
        </p:nvPicPr>
        <p:blipFill>
          <a:blip r:embed="rId3"/>
          <a:stretch>
            <a:fillRect/>
          </a:stretch>
        </p:blipFill>
        <p:spPr>
          <a:xfrm>
            <a:off x="7902429" y="30982"/>
            <a:ext cx="1250448" cy="1031545"/>
          </a:xfrm>
          <a:prstGeom prst="rect">
            <a:avLst/>
          </a:prstGeom>
        </p:spPr>
      </p:pic>
      <p:pic>
        <p:nvPicPr>
          <p:cNvPr id="2" name="Picture 1">
            <a:extLst>
              <a:ext uri="{FF2B5EF4-FFF2-40B4-BE49-F238E27FC236}">
                <a16:creationId xmlns:a16="http://schemas.microsoft.com/office/drawing/2014/main" id="{44BA679A-F6A9-44F4-8614-76BAB842232B}"/>
              </a:ext>
            </a:extLst>
          </p:cNvPr>
          <p:cNvPicPr>
            <a:picLocks noChangeAspect="1"/>
          </p:cNvPicPr>
          <p:nvPr/>
        </p:nvPicPr>
        <p:blipFill>
          <a:blip r:embed="rId4"/>
          <a:stretch>
            <a:fillRect/>
          </a:stretch>
        </p:blipFill>
        <p:spPr>
          <a:xfrm>
            <a:off x="0" y="5821590"/>
            <a:ext cx="12186960" cy="1036410"/>
          </a:xfrm>
          <a:prstGeom prst="rect">
            <a:avLst/>
          </a:prstGeom>
        </p:spPr>
      </p:pic>
    </p:spTree>
    <p:extLst>
      <p:ext uri="{BB962C8B-B14F-4D97-AF65-F5344CB8AC3E}">
        <p14:creationId xmlns:p14="http://schemas.microsoft.com/office/powerpoint/2010/main" val="2560117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9277E4-4B60-41F0-94C2-5E14EC5E65C4}"/>
              </a:ext>
            </a:extLst>
          </p:cNvPr>
          <p:cNvSpPr>
            <a:spLocks noGrp="1"/>
          </p:cNvSpPr>
          <p:nvPr>
            <p:ph type="title"/>
          </p:nvPr>
        </p:nvSpPr>
        <p:spPr/>
        <p:txBody>
          <a:bodyPr/>
          <a:lstStyle/>
          <a:p>
            <a:r>
              <a:rPr lang="en-GB" dirty="0"/>
              <a:t>The PCN as an Entity with Functions </a:t>
            </a:r>
            <a:br>
              <a:rPr lang="en-GB" dirty="0"/>
            </a:br>
            <a:r>
              <a:rPr lang="en-GB" dirty="0"/>
              <a:t>and Objectives</a:t>
            </a:r>
          </a:p>
        </p:txBody>
      </p:sp>
      <p:sp>
        <p:nvSpPr>
          <p:cNvPr id="5" name="Content Placeholder 4">
            <a:extLst>
              <a:ext uri="{FF2B5EF4-FFF2-40B4-BE49-F238E27FC236}">
                <a16:creationId xmlns:a16="http://schemas.microsoft.com/office/drawing/2014/main" id="{81F46551-C35F-4C88-AD15-FF2F1C4DA658}"/>
              </a:ext>
            </a:extLst>
          </p:cNvPr>
          <p:cNvSpPr>
            <a:spLocks noGrp="1"/>
          </p:cNvSpPr>
          <p:nvPr>
            <p:ph idx="1"/>
          </p:nvPr>
        </p:nvSpPr>
        <p:spPr/>
        <p:txBody>
          <a:bodyPr/>
          <a:lstStyle/>
          <a:p>
            <a:r>
              <a:rPr lang="en-GB" dirty="0"/>
              <a:t>The Clinical Director can’t do everything!</a:t>
            </a:r>
          </a:p>
          <a:p>
            <a:r>
              <a:rPr lang="en-GB" dirty="0"/>
              <a:t>How is the PCN managed as an entity – who needs to be involved? </a:t>
            </a:r>
          </a:p>
          <a:p>
            <a:r>
              <a:rPr lang="en-GB" dirty="0"/>
              <a:t>Does it have an Executive Team?</a:t>
            </a:r>
          </a:p>
          <a:p>
            <a:r>
              <a:rPr lang="en-GB" dirty="0"/>
              <a:t>What management functions are needed</a:t>
            </a:r>
          </a:p>
          <a:p>
            <a:r>
              <a:rPr lang="en-GB" dirty="0"/>
              <a:t>What support does the PCN need to support its function</a:t>
            </a:r>
          </a:p>
          <a:p>
            <a:r>
              <a:rPr lang="en-GB" dirty="0"/>
              <a:t>Are these support functions replicated internally in every PCN or provided centrally such as in the CSU?</a:t>
            </a:r>
          </a:p>
          <a:p>
            <a:r>
              <a:rPr lang="en-GB" dirty="0"/>
              <a:t>Where do the skills of a Practice Manager fit in</a:t>
            </a:r>
          </a:p>
          <a:p>
            <a:r>
              <a:rPr lang="en-GB" dirty="0"/>
              <a:t>How do practice manager skills need to be enhanced to take on new roles</a:t>
            </a:r>
          </a:p>
          <a:p>
            <a:endParaRPr lang="en-GB" dirty="0"/>
          </a:p>
        </p:txBody>
      </p:sp>
      <p:pic>
        <p:nvPicPr>
          <p:cNvPr id="6" name="Picture 5">
            <a:extLst>
              <a:ext uri="{FF2B5EF4-FFF2-40B4-BE49-F238E27FC236}">
                <a16:creationId xmlns:a16="http://schemas.microsoft.com/office/drawing/2014/main" id="{01B0E2CD-B1E8-4B24-BF34-AE47CF005486}"/>
              </a:ext>
            </a:extLst>
          </p:cNvPr>
          <p:cNvPicPr>
            <a:picLocks noChangeAspect="1"/>
          </p:cNvPicPr>
          <p:nvPr/>
        </p:nvPicPr>
        <p:blipFill>
          <a:blip r:embed="rId3"/>
          <a:stretch>
            <a:fillRect/>
          </a:stretch>
        </p:blipFill>
        <p:spPr>
          <a:xfrm>
            <a:off x="0" y="5821590"/>
            <a:ext cx="12186960" cy="1036410"/>
          </a:xfrm>
          <a:prstGeom prst="rect">
            <a:avLst/>
          </a:prstGeom>
        </p:spPr>
      </p:pic>
      <p:pic>
        <p:nvPicPr>
          <p:cNvPr id="7" name="Picture 6">
            <a:extLst>
              <a:ext uri="{FF2B5EF4-FFF2-40B4-BE49-F238E27FC236}">
                <a16:creationId xmlns:a16="http://schemas.microsoft.com/office/drawing/2014/main" id="{28F031D3-166E-4198-B189-CCB6AA732138}"/>
              </a:ext>
            </a:extLst>
          </p:cNvPr>
          <p:cNvPicPr>
            <a:picLocks noChangeAspect="1"/>
          </p:cNvPicPr>
          <p:nvPr/>
        </p:nvPicPr>
        <p:blipFill>
          <a:blip r:embed="rId4"/>
          <a:stretch>
            <a:fillRect/>
          </a:stretch>
        </p:blipFill>
        <p:spPr>
          <a:xfrm>
            <a:off x="8229539" y="646421"/>
            <a:ext cx="1349263" cy="1113062"/>
          </a:xfrm>
          <a:prstGeom prst="rect">
            <a:avLst/>
          </a:prstGeom>
        </p:spPr>
      </p:pic>
    </p:spTree>
    <p:extLst>
      <p:ext uri="{BB962C8B-B14F-4D97-AF65-F5344CB8AC3E}">
        <p14:creationId xmlns:p14="http://schemas.microsoft.com/office/powerpoint/2010/main" val="263545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644C1D-874F-4BDA-A680-720433713250}"/>
              </a:ext>
            </a:extLst>
          </p:cNvPr>
          <p:cNvSpPr/>
          <p:nvPr/>
        </p:nvSpPr>
        <p:spPr>
          <a:xfrm>
            <a:off x="1523301" y="1934948"/>
            <a:ext cx="7749237" cy="2585323"/>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Design Your Own PCN </a:t>
            </a:r>
          </a:p>
          <a:p>
            <a:pPr algn="ctr"/>
            <a:r>
              <a:rPr lang="en-US" sz="5400" b="1" cap="none" spc="0" dirty="0">
                <a:ln w="22225">
                  <a:solidFill>
                    <a:schemeClr val="accent2"/>
                  </a:solidFill>
                  <a:prstDash val="solid"/>
                </a:ln>
                <a:solidFill>
                  <a:schemeClr val="accent2">
                    <a:lumMod val="40000"/>
                    <a:lumOff val="60000"/>
                  </a:schemeClr>
                </a:solidFill>
                <a:effectLst/>
              </a:rPr>
              <a:t>Management Structure </a:t>
            </a:r>
          </a:p>
          <a:p>
            <a:pPr algn="ctr"/>
            <a:r>
              <a:rPr lang="en-US" sz="5400" b="1" cap="none" spc="0" dirty="0">
                <a:ln w="22225">
                  <a:solidFill>
                    <a:schemeClr val="accent2"/>
                  </a:solidFill>
                  <a:prstDash val="solid"/>
                </a:ln>
                <a:solidFill>
                  <a:schemeClr val="accent2">
                    <a:lumMod val="40000"/>
                    <a:lumOff val="60000"/>
                  </a:schemeClr>
                </a:solidFill>
                <a:effectLst/>
              </a:rPr>
              <a:t>And External Support</a:t>
            </a:r>
          </a:p>
        </p:txBody>
      </p:sp>
      <p:pic>
        <p:nvPicPr>
          <p:cNvPr id="7" name="Picture 6">
            <a:extLst>
              <a:ext uri="{FF2B5EF4-FFF2-40B4-BE49-F238E27FC236}">
                <a16:creationId xmlns:a16="http://schemas.microsoft.com/office/drawing/2014/main" id="{289BBA0A-1EFA-4F24-8F4B-5172EAE2239D}"/>
              </a:ext>
            </a:extLst>
          </p:cNvPr>
          <p:cNvPicPr>
            <a:picLocks noChangeAspect="1"/>
          </p:cNvPicPr>
          <p:nvPr/>
        </p:nvPicPr>
        <p:blipFill>
          <a:blip r:embed="rId3"/>
          <a:stretch>
            <a:fillRect/>
          </a:stretch>
        </p:blipFill>
        <p:spPr>
          <a:xfrm>
            <a:off x="0" y="5821590"/>
            <a:ext cx="12186960" cy="1036410"/>
          </a:xfrm>
          <a:prstGeom prst="rect">
            <a:avLst/>
          </a:prstGeom>
        </p:spPr>
      </p:pic>
      <p:pic>
        <p:nvPicPr>
          <p:cNvPr id="8" name="Picture 7">
            <a:extLst>
              <a:ext uri="{FF2B5EF4-FFF2-40B4-BE49-F238E27FC236}">
                <a16:creationId xmlns:a16="http://schemas.microsoft.com/office/drawing/2014/main" id="{0E2751C0-7EE8-4D48-A1F3-13E5E52DC502}"/>
              </a:ext>
            </a:extLst>
          </p:cNvPr>
          <p:cNvPicPr>
            <a:picLocks noChangeAspect="1"/>
          </p:cNvPicPr>
          <p:nvPr/>
        </p:nvPicPr>
        <p:blipFill>
          <a:blip r:embed="rId4"/>
          <a:stretch>
            <a:fillRect/>
          </a:stretch>
        </p:blipFill>
        <p:spPr>
          <a:xfrm>
            <a:off x="7924739" y="156938"/>
            <a:ext cx="1349263" cy="1113062"/>
          </a:xfrm>
          <a:prstGeom prst="rect">
            <a:avLst/>
          </a:prstGeom>
        </p:spPr>
      </p:pic>
    </p:spTree>
    <p:extLst>
      <p:ext uri="{BB962C8B-B14F-4D97-AF65-F5344CB8AC3E}">
        <p14:creationId xmlns:p14="http://schemas.microsoft.com/office/powerpoint/2010/main" val="3035704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EB823B-3407-48FF-B9D3-249D931CC001}"/>
              </a:ext>
            </a:extLst>
          </p:cNvPr>
          <p:cNvPicPr>
            <a:picLocks noChangeAspect="1"/>
          </p:cNvPicPr>
          <p:nvPr/>
        </p:nvPicPr>
        <p:blipFill>
          <a:blip r:embed="rId2"/>
          <a:stretch>
            <a:fillRect/>
          </a:stretch>
        </p:blipFill>
        <p:spPr>
          <a:xfrm>
            <a:off x="0" y="5821590"/>
            <a:ext cx="12186960" cy="1036410"/>
          </a:xfrm>
          <a:prstGeom prst="rect">
            <a:avLst/>
          </a:prstGeom>
        </p:spPr>
      </p:pic>
      <p:pic>
        <p:nvPicPr>
          <p:cNvPr id="3" name="Picture 2">
            <a:extLst>
              <a:ext uri="{FF2B5EF4-FFF2-40B4-BE49-F238E27FC236}">
                <a16:creationId xmlns:a16="http://schemas.microsoft.com/office/drawing/2014/main" id="{BED1EE3B-006D-47A4-B833-64EB58981437}"/>
              </a:ext>
            </a:extLst>
          </p:cNvPr>
          <p:cNvPicPr>
            <a:picLocks noChangeAspect="1"/>
          </p:cNvPicPr>
          <p:nvPr/>
        </p:nvPicPr>
        <p:blipFill>
          <a:blip r:embed="rId3"/>
          <a:stretch>
            <a:fillRect/>
          </a:stretch>
        </p:blipFill>
        <p:spPr>
          <a:xfrm>
            <a:off x="7918235" y="277409"/>
            <a:ext cx="1349263" cy="1113062"/>
          </a:xfrm>
          <a:prstGeom prst="rect">
            <a:avLst/>
          </a:prstGeom>
        </p:spPr>
      </p:pic>
      <p:sp>
        <p:nvSpPr>
          <p:cNvPr id="4" name="Title 3">
            <a:extLst>
              <a:ext uri="{FF2B5EF4-FFF2-40B4-BE49-F238E27FC236}">
                <a16:creationId xmlns:a16="http://schemas.microsoft.com/office/drawing/2014/main" id="{81267A2F-4264-4CBC-9C23-4FF2644FE04B}"/>
              </a:ext>
            </a:extLst>
          </p:cNvPr>
          <p:cNvSpPr>
            <a:spLocks noGrp="1"/>
          </p:cNvSpPr>
          <p:nvPr>
            <p:ph type="title"/>
          </p:nvPr>
        </p:nvSpPr>
        <p:spPr>
          <a:xfrm>
            <a:off x="677334" y="609600"/>
            <a:ext cx="8596668" cy="780871"/>
          </a:xfrm>
        </p:spPr>
        <p:txBody>
          <a:bodyPr/>
          <a:lstStyle/>
          <a:p>
            <a:r>
              <a:rPr lang="en-GB" dirty="0"/>
              <a:t>An Outline PCN Structure</a:t>
            </a:r>
          </a:p>
        </p:txBody>
      </p:sp>
      <p:sp>
        <p:nvSpPr>
          <p:cNvPr id="5" name="Oval 4">
            <a:extLst>
              <a:ext uri="{FF2B5EF4-FFF2-40B4-BE49-F238E27FC236}">
                <a16:creationId xmlns:a16="http://schemas.microsoft.com/office/drawing/2014/main" id="{DFB2E2E7-2096-4B81-8039-9B7C05E66A38}"/>
              </a:ext>
            </a:extLst>
          </p:cNvPr>
          <p:cNvSpPr/>
          <p:nvPr/>
        </p:nvSpPr>
        <p:spPr>
          <a:xfrm>
            <a:off x="2742687" y="1722662"/>
            <a:ext cx="3228392" cy="563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PCN Board</a:t>
            </a:r>
          </a:p>
        </p:txBody>
      </p:sp>
      <p:sp>
        <p:nvSpPr>
          <p:cNvPr id="6" name="Arrow: Left-Right 5">
            <a:extLst>
              <a:ext uri="{FF2B5EF4-FFF2-40B4-BE49-F238E27FC236}">
                <a16:creationId xmlns:a16="http://schemas.microsoft.com/office/drawing/2014/main" id="{26F812A4-431E-4581-BC74-4DF65A072B43}"/>
              </a:ext>
            </a:extLst>
          </p:cNvPr>
          <p:cNvSpPr/>
          <p:nvPr/>
        </p:nvSpPr>
        <p:spPr>
          <a:xfrm>
            <a:off x="6220923" y="1920441"/>
            <a:ext cx="1208015" cy="1677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630886A-7912-4D77-9A38-920DE9B599B2}"/>
              </a:ext>
            </a:extLst>
          </p:cNvPr>
          <p:cNvSpPr/>
          <p:nvPr/>
        </p:nvSpPr>
        <p:spPr>
          <a:xfrm>
            <a:off x="7678782" y="1834773"/>
            <a:ext cx="1628438" cy="3391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External Stakeholders</a:t>
            </a:r>
          </a:p>
        </p:txBody>
      </p:sp>
      <p:cxnSp>
        <p:nvCxnSpPr>
          <p:cNvPr id="9" name="Straight Connector 8">
            <a:extLst>
              <a:ext uri="{FF2B5EF4-FFF2-40B4-BE49-F238E27FC236}">
                <a16:creationId xmlns:a16="http://schemas.microsoft.com/office/drawing/2014/main" id="{7F5832CB-D976-4407-ADA6-557FE2AD2997}"/>
              </a:ext>
            </a:extLst>
          </p:cNvPr>
          <p:cNvCxnSpPr/>
          <p:nvPr/>
        </p:nvCxnSpPr>
        <p:spPr>
          <a:xfrm>
            <a:off x="4356883" y="2286000"/>
            <a:ext cx="0" cy="536896"/>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5C69E15D-E73D-4DE4-8F77-46A7F43CEBF4}"/>
              </a:ext>
            </a:extLst>
          </p:cNvPr>
          <p:cNvSpPr/>
          <p:nvPr/>
        </p:nvSpPr>
        <p:spPr>
          <a:xfrm>
            <a:off x="3888596" y="2885815"/>
            <a:ext cx="936573" cy="423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CD</a:t>
            </a:r>
          </a:p>
        </p:txBody>
      </p:sp>
      <p:cxnSp>
        <p:nvCxnSpPr>
          <p:cNvPr id="12" name="Straight Arrow Connector 11">
            <a:extLst>
              <a:ext uri="{FF2B5EF4-FFF2-40B4-BE49-F238E27FC236}">
                <a16:creationId xmlns:a16="http://schemas.microsoft.com/office/drawing/2014/main" id="{6BB18C4C-BD85-43D3-95D2-F1E4B0442D95}"/>
              </a:ext>
            </a:extLst>
          </p:cNvPr>
          <p:cNvCxnSpPr>
            <a:cxnSpLocks/>
          </p:cNvCxnSpPr>
          <p:nvPr/>
        </p:nvCxnSpPr>
        <p:spPr>
          <a:xfrm flipH="1">
            <a:off x="4850830" y="3097629"/>
            <a:ext cx="8724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C6CF3C5-B8D2-4DAB-A88E-47176A21C547}"/>
              </a:ext>
            </a:extLst>
          </p:cNvPr>
          <p:cNvSpPr/>
          <p:nvPr/>
        </p:nvSpPr>
        <p:spPr>
          <a:xfrm>
            <a:off x="5532144" y="2822896"/>
            <a:ext cx="936573" cy="53689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PA</a:t>
            </a:r>
          </a:p>
          <a:p>
            <a:pPr algn="ctr"/>
            <a:r>
              <a:rPr lang="en-GB" sz="1050" dirty="0"/>
              <a:t>Support</a:t>
            </a:r>
          </a:p>
        </p:txBody>
      </p:sp>
      <p:sp>
        <p:nvSpPr>
          <p:cNvPr id="15" name="Rectangle: Rounded Corners 14">
            <a:extLst>
              <a:ext uri="{FF2B5EF4-FFF2-40B4-BE49-F238E27FC236}">
                <a16:creationId xmlns:a16="http://schemas.microsoft.com/office/drawing/2014/main" id="{EDBA2873-539C-444C-8645-5BEA44095799}"/>
              </a:ext>
            </a:extLst>
          </p:cNvPr>
          <p:cNvSpPr/>
          <p:nvPr/>
        </p:nvSpPr>
        <p:spPr>
          <a:xfrm>
            <a:off x="2489244" y="3758268"/>
            <a:ext cx="1243857" cy="58389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Operational</a:t>
            </a:r>
          </a:p>
          <a:p>
            <a:pPr algn="ctr"/>
            <a:r>
              <a:rPr lang="en-GB" sz="1200" dirty="0"/>
              <a:t>Management</a:t>
            </a:r>
          </a:p>
        </p:txBody>
      </p:sp>
      <p:sp>
        <p:nvSpPr>
          <p:cNvPr id="16" name="Rectangle: Rounded Corners 15">
            <a:extLst>
              <a:ext uri="{FF2B5EF4-FFF2-40B4-BE49-F238E27FC236}">
                <a16:creationId xmlns:a16="http://schemas.microsoft.com/office/drawing/2014/main" id="{E73AD02D-24B2-4877-85A5-19F5B56EF5D5}"/>
              </a:ext>
            </a:extLst>
          </p:cNvPr>
          <p:cNvSpPr/>
          <p:nvPr/>
        </p:nvSpPr>
        <p:spPr>
          <a:xfrm>
            <a:off x="4977066" y="3805269"/>
            <a:ext cx="1243857" cy="53689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Planning &amp; Business Management</a:t>
            </a:r>
          </a:p>
        </p:txBody>
      </p:sp>
      <p:cxnSp>
        <p:nvCxnSpPr>
          <p:cNvPr id="18" name="Straight Arrow Connector 17">
            <a:extLst>
              <a:ext uri="{FF2B5EF4-FFF2-40B4-BE49-F238E27FC236}">
                <a16:creationId xmlns:a16="http://schemas.microsoft.com/office/drawing/2014/main" id="{1D1D2061-3F81-46A6-B4B1-4E60A90D14AD}"/>
              </a:ext>
            </a:extLst>
          </p:cNvPr>
          <p:cNvCxnSpPr>
            <a:stCxn id="15" idx="0"/>
            <a:endCxn id="10" idx="2"/>
          </p:cNvCxnSpPr>
          <p:nvPr/>
        </p:nvCxnSpPr>
        <p:spPr>
          <a:xfrm flipV="1">
            <a:off x="3111173" y="3309443"/>
            <a:ext cx="1245710" cy="448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73D7DDB-46D2-4D53-B6F1-D06599FB9DFF}"/>
              </a:ext>
            </a:extLst>
          </p:cNvPr>
          <p:cNvCxnSpPr>
            <a:stCxn id="16" idx="0"/>
          </p:cNvCxnSpPr>
          <p:nvPr/>
        </p:nvCxnSpPr>
        <p:spPr>
          <a:xfrm flipH="1" flipV="1">
            <a:off x="4440076" y="3309443"/>
            <a:ext cx="1158919" cy="495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id="{69C06D8E-1CE3-469B-A23C-BDD252B1CD3C}"/>
              </a:ext>
            </a:extLst>
          </p:cNvPr>
          <p:cNvSpPr/>
          <p:nvPr/>
        </p:nvSpPr>
        <p:spPr>
          <a:xfrm rot="5400000">
            <a:off x="4163281" y="2651991"/>
            <a:ext cx="381212" cy="43958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a:extLst>
              <a:ext uri="{FF2B5EF4-FFF2-40B4-BE49-F238E27FC236}">
                <a16:creationId xmlns:a16="http://schemas.microsoft.com/office/drawing/2014/main" id="{C2A90DB3-294B-4459-BAA4-727D88E0FB39}"/>
              </a:ext>
            </a:extLst>
          </p:cNvPr>
          <p:cNvSpPr txBox="1"/>
          <p:nvPr/>
        </p:nvSpPr>
        <p:spPr>
          <a:xfrm>
            <a:off x="3491868" y="4530210"/>
            <a:ext cx="1724037" cy="307777"/>
          </a:xfrm>
          <a:prstGeom prst="rect">
            <a:avLst/>
          </a:prstGeom>
          <a:noFill/>
        </p:spPr>
        <p:txBody>
          <a:bodyPr wrap="square" rtlCol="0">
            <a:spAutoFit/>
          </a:bodyPr>
          <a:lstStyle/>
          <a:p>
            <a:r>
              <a:rPr lang="en-GB" sz="1400" dirty="0"/>
              <a:t>Support Functions</a:t>
            </a:r>
          </a:p>
        </p:txBody>
      </p:sp>
      <p:sp>
        <p:nvSpPr>
          <p:cNvPr id="23" name="Rectangle 22">
            <a:extLst>
              <a:ext uri="{FF2B5EF4-FFF2-40B4-BE49-F238E27FC236}">
                <a16:creationId xmlns:a16="http://schemas.microsoft.com/office/drawing/2014/main" id="{BDC701A9-BC9B-4087-82E6-2BEFED9CBCFF}"/>
              </a:ext>
            </a:extLst>
          </p:cNvPr>
          <p:cNvSpPr/>
          <p:nvPr/>
        </p:nvSpPr>
        <p:spPr>
          <a:xfrm>
            <a:off x="1344092" y="5327009"/>
            <a:ext cx="838899" cy="3020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Finance</a:t>
            </a:r>
          </a:p>
        </p:txBody>
      </p:sp>
      <p:sp>
        <p:nvSpPr>
          <p:cNvPr id="24" name="Rectangle 23">
            <a:extLst>
              <a:ext uri="{FF2B5EF4-FFF2-40B4-BE49-F238E27FC236}">
                <a16:creationId xmlns:a16="http://schemas.microsoft.com/office/drawing/2014/main" id="{EEEEF6AB-D30F-4B33-906B-12EECAD2398A}"/>
              </a:ext>
            </a:extLst>
          </p:cNvPr>
          <p:cNvSpPr/>
          <p:nvPr/>
        </p:nvSpPr>
        <p:spPr>
          <a:xfrm>
            <a:off x="2786999" y="5329469"/>
            <a:ext cx="838899" cy="3020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t>Strategy</a:t>
            </a:r>
          </a:p>
        </p:txBody>
      </p:sp>
      <p:sp>
        <p:nvSpPr>
          <p:cNvPr id="25" name="Rectangle 24">
            <a:extLst>
              <a:ext uri="{FF2B5EF4-FFF2-40B4-BE49-F238E27FC236}">
                <a16:creationId xmlns:a16="http://schemas.microsoft.com/office/drawing/2014/main" id="{16683EC1-D64E-49A7-AC6A-BD9249D84AFB}"/>
              </a:ext>
            </a:extLst>
          </p:cNvPr>
          <p:cNvSpPr/>
          <p:nvPr/>
        </p:nvSpPr>
        <p:spPr>
          <a:xfrm>
            <a:off x="4353886" y="5327009"/>
            <a:ext cx="838899" cy="3020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t>Data Anal</a:t>
            </a:r>
          </a:p>
        </p:txBody>
      </p:sp>
      <p:sp>
        <p:nvSpPr>
          <p:cNvPr id="26" name="Rectangle 25">
            <a:extLst>
              <a:ext uri="{FF2B5EF4-FFF2-40B4-BE49-F238E27FC236}">
                <a16:creationId xmlns:a16="http://schemas.microsoft.com/office/drawing/2014/main" id="{F7B24EB9-DEED-421A-8253-A9F206E8DA78}"/>
              </a:ext>
            </a:extLst>
          </p:cNvPr>
          <p:cNvSpPr/>
          <p:nvPr/>
        </p:nvSpPr>
        <p:spPr>
          <a:xfrm>
            <a:off x="5986031" y="5327009"/>
            <a:ext cx="838899" cy="3020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t>HR</a:t>
            </a:r>
          </a:p>
        </p:txBody>
      </p:sp>
      <p:sp>
        <p:nvSpPr>
          <p:cNvPr id="27" name="Rectangle 26">
            <a:extLst>
              <a:ext uri="{FF2B5EF4-FFF2-40B4-BE49-F238E27FC236}">
                <a16:creationId xmlns:a16="http://schemas.microsoft.com/office/drawing/2014/main" id="{51D7BB47-29B1-4313-8497-B5410855B26D}"/>
              </a:ext>
            </a:extLst>
          </p:cNvPr>
          <p:cNvSpPr/>
          <p:nvPr/>
        </p:nvSpPr>
        <p:spPr>
          <a:xfrm>
            <a:off x="7428938" y="5331718"/>
            <a:ext cx="838899" cy="3020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t>IT</a:t>
            </a:r>
          </a:p>
        </p:txBody>
      </p:sp>
      <p:sp>
        <p:nvSpPr>
          <p:cNvPr id="28" name="Arrow: Down 27">
            <a:extLst>
              <a:ext uri="{FF2B5EF4-FFF2-40B4-BE49-F238E27FC236}">
                <a16:creationId xmlns:a16="http://schemas.microsoft.com/office/drawing/2014/main" id="{CC9592B0-2673-4657-823B-E2FB484025D2}"/>
              </a:ext>
            </a:extLst>
          </p:cNvPr>
          <p:cNvSpPr/>
          <p:nvPr/>
        </p:nvSpPr>
        <p:spPr>
          <a:xfrm rot="10800000">
            <a:off x="1683845" y="4875737"/>
            <a:ext cx="159391" cy="413521"/>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Down 29">
            <a:extLst>
              <a:ext uri="{FF2B5EF4-FFF2-40B4-BE49-F238E27FC236}">
                <a16:creationId xmlns:a16="http://schemas.microsoft.com/office/drawing/2014/main" id="{206B86A0-002B-4E5E-B5B2-41668D0C35D9}"/>
              </a:ext>
            </a:extLst>
          </p:cNvPr>
          <p:cNvSpPr/>
          <p:nvPr/>
        </p:nvSpPr>
        <p:spPr>
          <a:xfrm rot="10800000">
            <a:off x="3081550" y="4875737"/>
            <a:ext cx="159391" cy="413521"/>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Down 30">
            <a:extLst>
              <a:ext uri="{FF2B5EF4-FFF2-40B4-BE49-F238E27FC236}">
                <a16:creationId xmlns:a16="http://schemas.microsoft.com/office/drawing/2014/main" id="{A9A19539-AA45-4C2E-90FA-0DD27BE4F4B9}"/>
              </a:ext>
            </a:extLst>
          </p:cNvPr>
          <p:cNvSpPr/>
          <p:nvPr/>
        </p:nvSpPr>
        <p:spPr>
          <a:xfrm rot="10800000">
            <a:off x="4678611" y="4878700"/>
            <a:ext cx="159391" cy="413521"/>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A14A6415-078E-437C-A49B-91F79AA6976A}"/>
              </a:ext>
            </a:extLst>
          </p:cNvPr>
          <p:cNvSpPr/>
          <p:nvPr/>
        </p:nvSpPr>
        <p:spPr>
          <a:xfrm rot="10800000">
            <a:off x="6325784" y="4875737"/>
            <a:ext cx="159391" cy="413521"/>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95FE7BB9-7644-45EF-B8F9-63AE1F00B8F6}"/>
              </a:ext>
            </a:extLst>
          </p:cNvPr>
          <p:cNvSpPr/>
          <p:nvPr/>
        </p:nvSpPr>
        <p:spPr>
          <a:xfrm rot="10800000">
            <a:off x="7768691" y="4849906"/>
            <a:ext cx="159391" cy="413521"/>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7095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AFDF01-2030-41F3-A31A-C0501C37AEF8}"/>
              </a:ext>
            </a:extLst>
          </p:cNvPr>
          <p:cNvSpPr>
            <a:spLocks noGrp="1"/>
          </p:cNvSpPr>
          <p:nvPr>
            <p:ph type="title"/>
          </p:nvPr>
        </p:nvSpPr>
        <p:spPr>
          <a:xfrm>
            <a:off x="677334" y="609600"/>
            <a:ext cx="8596668" cy="1113062"/>
          </a:xfrm>
        </p:spPr>
        <p:txBody>
          <a:bodyPr/>
          <a:lstStyle/>
          <a:p>
            <a:r>
              <a:rPr lang="en-GB" dirty="0"/>
              <a:t>Have we Achieved our Aims?</a:t>
            </a:r>
          </a:p>
        </p:txBody>
      </p:sp>
      <p:sp>
        <p:nvSpPr>
          <p:cNvPr id="5" name="Content Placeholder 4">
            <a:extLst>
              <a:ext uri="{FF2B5EF4-FFF2-40B4-BE49-F238E27FC236}">
                <a16:creationId xmlns:a16="http://schemas.microsoft.com/office/drawing/2014/main" id="{276DAC15-96C9-406B-9109-DA3154488262}"/>
              </a:ext>
            </a:extLst>
          </p:cNvPr>
          <p:cNvSpPr>
            <a:spLocks noGrp="1"/>
          </p:cNvSpPr>
          <p:nvPr>
            <p:ph idx="1"/>
          </p:nvPr>
        </p:nvSpPr>
        <p:spPr>
          <a:xfrm>
            <a:off x="677334" y="1722662"/>
            <a:ext cx="8596668" cy="3880773"/>
          </a:xfrm>
        </p:spPr>
        <p:txBody>
          <a:bodyPr>
            <a:normAutofit lnSpcReduction="10000"/>
          </a:bodyPr>
          <a:lstStyle/>
          <a:p>
            <a:r>
              <a:rPr lang="en-GB" dirty="0"/>
              <a:t>Increase Your Understanding of:</a:t>
            </a:r>
          </a:p>
          <a:p>
            <a:pPr lvl="1"/>
            <a:r>
              <a:rPr lang="en-GB" dirty="0"/>
              <a:t>what is required from Primary Care Networks this year</a:t>
            </a:r>
          </a:p>
          <a:p>
            <a:pPr lvl="1"/>
            <a:r>
              <a:rPr lang="en-GB" dirty="0"/>
              <a:t>how PCNs will develop in Years 2 &amp; 3</a:t>
            </a:r>
          </a:p>
          <a:p>
            <a:r>
              <a:rPr lang="en-GB" dirty="0"/>
              <a:t>Examine how the Practice Manager Role might be affected within the practice as part of a PCN</a:t>
            </a:r>
          </a:p>
          <a:p>
            <a:r>
              <a:rPr lang="en-GB" dirty="0"/>
              <a:t>Examine what opportunities there are for Practice Managers to get involved in the management and support of the PCN</a:t>
            </a:r>
          </a:p>
          <a:p>
            <a:r>
              <a:rPr lang="en-GB" dirty="0"/>
              <a:t>Increase Your Understanding of the Digital Innovations being Developed</a:t>
            </a:r>
          </a:p>
          <a:p>
            <a:r>
              <a:rPr lang="en-GB" dirty="0"/>
              <a:t>Examine the Practice Manager’s role in implementing Digital Innovations</a:t>
            </a:r>
          </a:p>
          <a:p>
            <a:r>
              <a:rPr lang="en-GB" dirty="0"/>
              <a:t>Identifying what help you might need in taking up these challenges and how it should be provided</a:t>
            </a:r>
          </a:p>
        </p:txBody>
      </p:sp>
      <p:pic>
        <p:nvPicPr>
          <p:cNvPr id="6" name="Picture 5">
            <a:extLst>
              <a:ext uri="{FF2B5EF4-FFF2-40B4-BE49-F238E27FC236}">
                <a16:creationId xmlns:a16="http://schemas.microsoft.com/office/drawing/2014/main" id="{C98B9668-AB85-4DB1-A8F6-D22FE96F6FA1}"/>
              </a:ext>
            </a:extLst>
          </p:cNvPr>
          <p:cNvPicPr>
            <a:picLocks noChangeAspect="1"/>
          </p:cNvPicPr>
          <p:nvPr/>
        </p:nvPicPr>
        <p:blipFill>
          <a:blip r:embed="rId3"/>
          <a:stretch>
            <a:fillRect/>
          </a:stretch>
        </p:blipFill>
        <p:spPr>
          <a:xfrm>
            <a:off x="8599370" y="837245"/>
            <a:ext cx="1349263" cy="1113062"/>
          </a:xfrm>
          <a:prstGeom prst="rect">
            <a:avLst/>
          </a:prstGeom>
        </p:spPr>
      </p:pic>
      <p:pic>
        <p:nvPicPr>
          <p:cNvPr id="7" name="Picture 6">
            <a:extLst>
              <a:ext uri="{FF2B5EF4-FFF2-40B4-BE49-F238E27FC236}">
                <a16:creationId xmlns:a16="http://schemas.microsoft.com/office/drawing/2014/main" id="{F96B2B9F-4D31-44CE-9F68-CC239C1FB95F}"/>
              </a:ext>
            </a:extLst>
          </p:cNvPr>
          <p:cNvPicPr>
            <a:picLocks noChangeAspect="1"/>
          </p:cNvPicPr>
          <p:nvPr/>
        </p:nvPicPr>
        <p:blipFill>
          <a:blip r:embed="rId4"/>
          <a:stretch>
            <a:fillRect/>
          </a:stretch>
        </p:blipFill>
        <p:spPr>
          <a:xfrm>
            <a:off x="0" y="5821590"/>
            <a:ext cx="12186960" cy="1036410"/>
          </a:xfrm>
          <a:prstGeom prst="rect">
            <a:avLst/>
          </a:prstGeom>
        </p:spPr>
      </p:pic>
    </p:spTree>
    <p:extLst>
      <p:ext uri="{BB962C8B-B14F-4D97-AF65-F5344CB8AC3E}">
        <p14:creationId xmlns:p14="http://schemas.microsoft.com/office/powerpoint/2010/main" val="32814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additive="base">
                                        <p:cTn id="45"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74DD1-D5B6-421C-A3AF-81489A66A504}"/>
              </a:ext>
            </a:extLst>
          </p:cNvPr>
          <p:cNvSpPr>
            <a:spLocks noGrp="1"/>
          </p:cNvSpPr>
          <p:nvPr>
            <p:ph type="title"/>
          </p:nvPr>
        </p:nvSpPr>
        <p:spPr/>
        <p:txBody>
          <a:bodyPr/>
          <a:lstStyle/>
          <a:p>
            <a:r>
              <a:rPr lang="en-GB" dirty="0"/>
              <a:t>Conclusions and Next Steps</a:t>
            </a:r>
          </a:p>
        </p:txBody>
      </p:sp>
      <p:sp>
        <p:nvSpPr>
          <p:cNvPr id="3" name="Content Placeholder 2">
            <a:extLst>
              <a:ext uri="{FF2B5EF4-FFF2-40B4-BE49-F238E27FC236}">
                <a16:creationId xmlns:a16="http://schemas.microsoft.com/office/drawing/2014/main" id="{9D5BA144-2DFD-492F-970C-F1974B3BBA64}"/>
              </a:ext>
            </a:extLst>
          </p:cNvPr>
          <p:cNvSpPr>
            <a:spLocks noGrp="1"/>
          </p:cNvSpPr>
          <p:nvPr>
            <p:ph idx="1"/>
          </p:nvPr>
        </p:nvSpPr>
        <p:spPr>
          <a:xfrm>
            <a:off x="677334" y="1488613"/>
            <a:ext cx="8596668" cy="4199123"/>
          </a:xfrm>
        </p:spPr>
        <p:txBody>
          <a:bodyPr/>
          <a:lstStyle/>
          <a:p>
            <a:r>
              <a:rPr lang="en-GB" dirty="0"/>
              <a:t>Key Messages:</a:t>
            </a:r>
          </a:p>
          <a:p>
            <a:pPr lvl="1"/>
            <a:r>
              <a:rPr lang="en-GB" dirty="0"/>
              <a:t>For the system</a:t>
            </a:r>
          </a:p>
          <a:p>
            <a:pPr lvl="1"/>
            <a:r>
              <a:rPr lang="en-GB" dirty="0"/>
              <a:t>For you as Practice Managers</a:t>
            </a:r>
          </a:p>
          <a:p>
            <a:r>
              <a:rPr lang="en-GB" dirty="0"/>
              <a:t>Where do we go from here</a:t>
            </a:r>
          </a:p>
          <a:p>
            <a:pPr lvl="1"/>
            <a:r>
              <a:rPr lang="en-GB" dirty="0"/>
              <a:t>What support &amp; training do you need?</a:t>
            </a:r>
          </a:p>
          <a:p>
            <a:pPr lvl="1"/>
            <a:r>
              <a:rPr lang="en-GB" dirty="0"/>
              <a:t>How can the LMC help you on the journey?</a:t>
            </a:r>
          </a:p>
          <a:p>
            <a:pPr lvl="1"/>
            <a:endParaRPr lang="en-GB" dirty="0"/>
          </a:p>
          <a:p>
            <a:r>
              <a:rPr lang="en-GB" dirty="0"/>
              <a:t>Contact Sally Pern, Primary Care Development Manager</a:t>
            </a:r>
          </a:p>
          <a:p>
            <a:pPr lvl="1"/>
            <a:r>
              <a:rPr lang="en-GB" dirty="0"/>
              <a:t>	01772 863806</a:t>
            </a:r>
          </a:p>
          <a:p>
            <a:pPr lvl="1"/>
            <a:r>
              <a:rPr lang="en-GB" dirty="0">
                <a:hlinkClick r:id="rId3"/>
              </a:rPr>
              <a:t>Sally.pern@nwlmcs.org</a:t>
            </a:r>
            <a:endParaRPr lang="en-GB" dirty="0"/>
          </a:p>
          <a:p>
            <a:r>
              <a:rPr lang="en-GB" dirty="0"/>
              <a:t>Follow Developments on </a:t>
            </a:r>
            <a:r>
              <a:rPr lang="en-GB" dirty="0">
                <a:hlinkClick r:id="rId4"/>
              </a:rPr>
              <a:t>www./nwlmcs.org</a:t>
            </a:r>
            <a:r>
              <a:rPr lang="en-GB" dirty="0"/>
              <a:t> </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95525C47-22D9-47CE-9827-FEA0C126835F}"/>
              </a:ext>
            </a:extLst>
          </p:cNvPr>
          <p:cNvPicPr>
            <a:picLocks noChangeAspect="1"/>
          </p:cNvPicPr>
          <p:nvPr/>
        </p:nvPicPr>
        <p:blipFill>
          <a:blip r:embed="rId5"/>
          <a:stretch>
            <a:fillRect/>
          </a:stretch>
        </p:blipFill>
        <p:spPr>
          <a:xfrm>
            <a:off x="0" y="5821590"/>
            <a:ext cx="12186960" cy="1036410"/>
          </a:xfrm>
          <a:prstGeom prst="rect">
            <a:avLst/>
          </a:prstGeom>
        </p:spPr>
      </p:pic>
      <p:pic>
        <p:nvPicPr>
          <p:cNvPr id="5" name="Picture 4">
            <a:extLst>
              <a:ext uri="{FF2B5EF4-FFF2-40B4-BE49-F238E27FC236}">
                <a16:creationId xmlns:a16="http://schemas.microsoft.com/office/drawing/2014/main" id="{755C1AD8-AA03-41E8-AD12-F145529021F6}"/>
              </a:ext>
            </a:extLst>
          </p:cNvPr>
          <p:cNvPicPr>
            <a:picLocks noChangeAspect="1"/>
          </p:cNvPicPr>
          <p:nvPr/>
        </p:nvPicPr>
        <p:blipFill>
          <a:blip r:embed="rId6"/>
          <a:stretch>
            <a:fillRect/>
          </a:stretch>
        </p:blipFill>
        <p:spPr>
          <a:xfrm>
            <a:off x="7924739" y="492013"/>
            <a:ext cx="1349263" cy="1113062"/>
          </a:xfrm>
          <a:prstGeom prst="rect">
            <a:avLst/>
          </a:prstGeom>
        </p:spPr>
      </p:pic>
    </p:spTree>
    <p:extLst>
      <p:ext uri="{BB962C8B-B14F-4D97-AF65-F5344CB8AC3E}">
        <p14:creationId xmlns:p14="http://schemas.microsoft.com/office/powerpoint/2010/main" val="1101016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AFDF01-2030-41F3-A31A-C0501C37AEF8}"/>
              </a:ext>
            </a:extLst>
          </p:cNvPr>
          <p:cNvSpPr>
            <a:spLocks noGrp="1"/>
          </p:cNvSpPr>
          <p:nvPr>
            <p:ph type="title"/>
          </p:nvPr>
        </p:nvSpPr>
        <p:spPr/>
        <p:txBody>
          <a:bodyPr/>
          <a:lstStyle/>
          <a:p>
            <a:r>
              <a:rPr lang="en-GB" dirty="0"/>
              <a:t>What We are Aiming to Achieve Today</a:t>
            </a:r>
          </a:p>
        </p:txBody>
      </p:sp>
      <p:sp>
        <p:nvSpPr>
          <p:cNvPr id="5" name="Content Placeholder 4">
            <a:extLst>
              <a:ext uri="{FF2B5EF4-FFF2-40B4-BE49-F238E27FC236}">
                <a16:creationId xmlns:a16="http://schemas.microsoft.com/office/drawing/2014/main" id="{276DAC15-96C9-406B-9109-DA3154488262}"/>
              </a:ext>
            </a:extLst>
          </p:cNvPr>
          <p:cNvSpPr>
            <a:spLocks noGrp="1"/>
          </p:cNvSpPr>
          <p:nvPr>
            <p:ph idx="1"/>
          </p:nvPr>
        </p:nvSpPr>
        <p:spPr>
          <a:xfrm>
            <a:off x="677334" y="1722662"/>
            <a:ext cx="8596668" cy="3880773"/>
          </a:xfrm>
        </p:spPr>
        <p:txBody>
          <a:bodyPr>
            <a:normAutofit lnSpcReduction="10000"/>
          </a:bodyPr>
          <a:lstStyle/>
          <a:p>
            <a:r>
              <a:rPr lang="en-GB" dirty="0"/>
              <a:t>Increase Your Understanding of:</a:t>
            </a:r>
          </a:p>
          <a:p>
            <a:pPr lvl="1"/>
            <a:r>
              <a:rPr lang="en-GB" dirty="0"/>
              <a:t>what is required from Primary Care Networks this year</a:t>
            </a:r>
          </a:p>
          <a:p>
            <a:pPr lvl="1"/>
            <a:r>
              <a:rPr lang="en-GB" dirty="0"/>
              <a:t>how PCNs will develop in Years 2 &amp; 3</a:t>
            </a:r>
          </a:p>
          <a:p>
            <a:r>
              <a:rPr lang="en-GB" dirty="0"/>
              <a:t>Examine how the Practice Manager Role might be affected within the practice as part of a PCN</a:t>
            </a:r>
          </a:p>
          <a:p>
            <a:r>
              <a:rPr lang="en-GB" dirty="0"/>
              <a:t>Examine what opportunities there are for Practice Managers to get involved in the management and support of the PCN</a:t>
            </a:r>
          </a:p>
          <a:p>
            <a:r>
              <a:rPr lang="en-GB" dirty="0"/>
              <a:t>Increase Your Understanding of the Digital Innovations being Developed</a:t>
            </a:r>
          </a:p>
          <a:p>
            <a:r>
              <a:rPr lang="en-GB" dirty="0"/>
              <a:t>Examine the Practice Manager’s role in implementing Digital Innovations</a:t>
            </a:r>
          </a:p>
          <a:p>
            <a:r>
              <a:rPr lang="en-GB" dirty="0"/>
              <a:t>Identifying what help you might need in taking up these challenges and how it should be provided</a:t>
            </a:r>
          </a:p>
        </p:txBody>
      </p:sp>
      <p:pic>
        <p:nvPicPr>
          <p:cNvPr id="6" name="Picture 5">
            <a:extLst>
              <a:ext uri="{FF2B5EF4-FFF2-40B4-BE49-F238E27FC236}">
                <a16:creationId xmlns:a16="http://schemas.microsoft.com/office/drawing/2014/main" id="{C98B9668-AB85-4DB1-A8F6-D22FE96F6FA1}"/>
              </a:ext>
            </a:extLst>
          </p:cNvPr>
          <p:cNvPicPr>
            <a:picLocks noChangeAspect="1"/>
          </p:cNvPicPr>
          <p:nvPr/>
        </p:nvPicPr>
        <p:blipFill>
          <a:blip r:embed="rId3"/>
          <a:stretch>
            <a:fillRect/>
          </a:stretch>
        </p:blipFill>
        <p:spPr>
          <a:xfrm>
            <a:off x="8599370" y="837245"/>
            <a:ext cx="1349263" cy="1113062"/>
          </a:xfrm>
          <a:prstGeom prst="rect">
            <a:avLst/>
          </a:prstGeom>
        </p:spPr>
      </p:pic>
      <p:pic>
        <p:nvPicPr>
          <p:cNvPr id="7" name="Picture 6">
            <a:extLst>
              <a:ext uri="{FF2B5EF4-FFF2-40B4-BE49-F238E27FC236}">
                <a16:creationId xmlns:a16="http://schemas.microsoft.com/office/drawing/2014/main" id="{F96B2B9F-4D31-44CE-9F68-CC239C1FB95F}"/>
              </a:ext>
            </a:extLst>
          </p:cNvPr>
          <p:cNvPicPr>
            <a:picLocks noChangeAspect="1"/>
          </p:cNvPicPr>
          <p:nvPr/>
        </p:nvPicPr>
        <p:blipFill>
          <a:blip r:embed="rId4"/>
          <a:stretch>
            <a:fillRect/>
          </a:stretch>
        </p:blipFill>
        <p:spPr>
          <a:xfrm>
            <a:off x="0" y="5821590"/>
            <a:ext cx="12186960" cy="1036410"/>
          </a:xfrm>
          <a:prstGeom prst="rect">
            <a:avLst/>
          </a:prstGeom>
        </p:spPr>
      </p:pic>
    </p:spTree>
    <p:extLst>
      <p:ext uri="{BB962C8B-B14F-4D97-AF65-F5344CB8AC3E}">
        <p14:creationId xmlns:p14="http://schemas.microsoft.com/office/powerpoint/2010/main" val="294703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42684B-A603-48CB-A152-C532C52FC74D}"/>
              </a:ext>
            </a:extLst>
          </p:cNvPr>
          <p:cNvSpPr>
            <a:spLocks noGrp="1"/>
          </p:cNvSpPr>
          <p:nvPr>
            <p:ph type="title"/>
          </p:nvPr>
        </p:nvSpPr>
        <p:spPr/>
        <p:txBody>
          <a:bodyPr/>
          <a:lstStyle/>
          <a:p>
            <a:r>
              <a:rPr lang="en-GB" dirty="0"/>
              <a:t>What is  a Primary Care Network?</a:t>
            </a:r>
          </a:p>
        </p:txBody>
      </p:sp>
      <p:pic>
        <p:nvPicPr>
          <p:cNvPr id="4" name="Picture 3">
            <a:extLst>
              <a:ext uri="{FF2B5EF4-FFF2-40B4-BE49-F238E27FC236}">
                <a16:creationId xmlns:a16="http://schemas.microsoft.com/office/drawing/2014/main" id="{47FC6B8E-1660-49A2-A452-1BF7649AF5D4}"/>
              </a:ext>
            </a:extLst>
          </p:cNvPr>
          <p:cNvPicPr>
            <a:picLocks noChangeAspect="1"/>
          </p:cNvPicPr>
          <p:nvPr/>
        </p:nvPicPr>
        <p:blipFill>
          <a:blip r:embed="rId3"/>
          <a:stretch>
            <a:fillRect/>
          </a:stretch>
        </p:blipFill>
        <p:spPr>
          <a:xfrm>
            <a:off x="0" y="5821590"/>
            <a:ext cx="12186960" cy="1036410"/>
          </a:xfrm>
          <a:prstGeom prst="rect">
            <a:avLst/>
          </a:prstGeom>
        </p:spPr>
      </p:pic>
      <p:pic>
        <p:nvPicPr>
          <p:cNvPr id="5" name="Picture 4">
            <a:extLst>
              <a:ext uri="{FF2B5EF4-FFF2-40B4-BE49-F238E27FC236}">
                <a16:creationId xmlns:a16="http://schemas.microsoft.com/office/drawing/2014/main" id="{655E3C70-A4AE-4320-B058-0F11676FC661}"/>
              </a:ext>
            </a:extLst>
          </p:cNvPr>
          <p:cNvPicPr>
            <a:picLocks noChangeAspect="1"/>
          </p:cNvPicPr>
          <p:nvPr/>
        </p:nvPicPr>
        <p:blipFill>
          <a:blip r:embed="rId4"/>
          <a:stretch>
            <a:fillRect/>
          </a:stretch>
        </p:blipFill>
        <p:spPr>
          <a:xfrm>
            <a:off x="8090803" y="203648"/>
            <a:ext cx="1349263" cy="1113062"/>
          </a:xfrm>
          <a:prstGeom prst="rect">
            <a:avLst/>
          </a:prstGeom>
        </p:spPr>
      </p:pic>
      <p:sp>
        <p:nvSpPr>
          <p:cNvPr id="6" name="Content Placeholder 3">
            <a:extLst>
              <a:ext uri="{FF2B5EF4-FFF2-40B4-BE49-F238E27FC236}">
                <a16:creationId xmlns:a16="http://schemas.microsoft.com/office/drawing/2014/main" id="{D43549E5-4032-449D-BCD9-98C7FDC53205}"/>
              </a:ext>
            </a:extLst>
          </p:cNvPr>
          <p:cNvSpPr txBox="1">
            <a:spLocks/>
          </p:cNvSpPr>
          <p:nvPr/>
        </p:nvSpPr>
        <p:spPr>
          <a:xfrm>
            <a:off x="552213" y="1828800"/>
            <a:ext cx="8596667" cy="3601517"/>
          </a:xfrm>
          <a:prstGeom prst="rect">
            <a:avLst/>
          </a:prstGeom>
          <a:solidFill>
            <a:schemeClr val="accent1">
              <a:lumMod val="40000"/>
              <a:lumOff val="60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b="1" dirty="0">
                <a:solidFill>
                  <a:srgbClr val="000000"/>
                </a:solidFill>
                <a:cs typeface="Arial" panose="020B0604020202020204" pitchFamily="34" charset="0"/>
              </a:rPr>
              <a:t>A working definition</a:t>
            </a:r>
          </a:p>
          <a:p>
            <a:pPr marL="0" indent="0">
              <a:buFont typeface="Wingdings 3" charset="2"/>
              <a:buNone/>
            </a:pPr>
            <a:r>
              <a:rPr lang="en-GB" sz="2000" dirty="0">
                <a:solidFill>
                  <a:srgbClr val="000000"/>
                </a:solidFill>
                <a:cs typeface="Arial" panose="020B0604020202020204" pitchFamily="34" charset="0"/>
              </a:rPr>
              <a:t>Primary care networks enable the provision of </a:t>
            </a:r>
            <a:r>
              <a:rPr lang="en-GB" sz="2000" b="1" dirty="0">
                <a:solidFill>
                  <a:srgbClr val="000000"/>
                </a:solidFill>
                <a:cs typeface="Arial" panose="020B0604020202020204" pitchFamily="34" charset="0"/>
              </a:rPr>
              <a:t>proactive, accessible, coordinated and more integrated primary and community care </a:t>
            </a:r>
            <a:r>
              <a:rPr lang="en-GB" sz="2000" dirty="0">
                <a:solidFill>
                  <a:srgbClr val="000000"/>
                </a:solidFill>
                <a:cs typeface="Arial" panose="020B0604020202020204" pitchFamily="34" charset="0"/>
              </a:rPr>
              <a:t>improving outcomes for patients. They are likely to be formed around natural communities based on GP registered lists, often serving </a:t>
            </a:r>
            <a:r>
              <a:rPr lang="en-GB" sz="2000" b="1" dirty="0">
                <a:solidFill>
                  <a:srgbClr val="000000"/>
                </a:solidFill>
                <a:cs typeface="Arial" panose="020B0604020202020204" pitchFamily="34" charset="0"/>
              </a:rPr>
              <a:t>populations of around 30,000 to 50,000</a:t>
            </a:r>
            <a:r>
              <a:rPr lang="en-GB" sz="2000" dirty="0">
                <a:solidFill>
                  <a:srgbClr val="000000"/>
                </a:solidFill>
                <a:cs typeface="Arial" panose="020B0604020202020204" pitchFamily="34" charset="0"/>
              </a:rPr>
              <a:t>. Networks will be small enough to still provide the personal care valued by both patients and GPs, but large enough to have impact through deeper </a:t>
            </a:r>
            <a:r>
              <a:rPr lang="en-GB" sz="2000" b="1" dirty="0">
                <a:solidFill>
                  <a:srgbClr val="000000"/>
                </a:solidFill>
                <a:cs typeface="Arial" panose="020B0604020202020204" pitchFamily="34" charset="0"/>
              </a:rPr>
              <a:t>collaboration between practices and others in the local health (community and primary care) and social care system</a:t>
            </a:r>
            <a:r>
              <a:rPr lang="en-GB" sz="2000" dirty="0">
                <a:solidFill>
                  <a:srgbClr val="000000"/>
                </a:solidFill>
                <a:cs typeface="Arial" panose="020B0604020202020204" pitchFamily="34" charset="0"/>
              </a:rPr>
              <a:t>.  They will provide a platform for providers of care being sustainable into the longer term.</a:t>
            </a:r>
          </a:p>
          <a:p>
            <a:pPr marL="0" indent="0">
              <a:buFont typeface="Wingdings 3" charset="2"/>
              <a:buNone/>
            </a:pPr>
            <a:endParaRPr lang="en-GB"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191210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9C90D-B4C2-4723-9284-1712B748E28F}"/>
              </a:ext>
            </a:extLst>
          </p:cNvPr>
          <p:cNvSpPr>
            <a:spLocks noGrp="1"/>
          </p:cNvSpPr>
          <p:nvPr>
            <p:ph type="title"/>
          </p:nvPr>
        </p:nvSpPr>
        <p:spPr>
          <a:xfrm>
            <a:off x="677334" y="609600"/>
            <a:ext cx="8483444" cy="975919"/>
          </a:xfrm>
        </p:spPr>
        <p:txBody>
          <a:bodyPr/>
          <a:lstStyle/>
          <a:p>
            <a:r>
              <a:rPr lang="en-GB" dirty="0"/>
              <a:t>Immediate issues for PCNs</a:t>
            </a:r>
          </a:p>
        </p:txBody>
      </p:sp>
      <p:sp>
        <p:nvSpPr>
          <p:cNvPr id="3" name="Content Placeholder 2">
            <a:extLst>
              <a:ext uri="{FF2B5EF4-FFF2-40B4-BE49-F238E27FC236}">
                <a16:creationId xmlns:a16="http://schemas.microsoft.com/office/drawing/2014/main" id="{B2EED66C-84D1-4834-9439-470086155DB8}"/>
              </a:ext>
            </a:extLst>
          </p:cNvPr>
          <p:cNvSpPr>
            <a:spLocks noGrp="1"/>
          </p:cNvSpPr>
          <p:nvPr>
            <p:ph idx="1"/>
          </p:nvPr>
        </p:nvSpPr>
        <p:spPr>
          <a:xfrm>
            <a:off x="677334" y="1786855"/>
            <a:ext cx="8596668" cy="4254507"/>
          </a:xfrm>
        </p:spPr>
        <p:txBody>
          <a:bodyPr>
            <a:normAutofit fontScale="92500" lnSpcReduction="10000"/>
          </a:bodyPr>
          <a:lstStyle/>
          <a:p>
            <a:r>
              <a:rPr lang="en-US" dirty="0">
                <a:solidFill>
                  <a:schemeClr val="tx1"/>
                </a:solidFill>
              </a:rPr>
              <a:t>For 2019/20, the network must agree how they will deliver the requirements of the Extended Hours DES for the whole of the network population</a:t>
            </a:r>
          </a:p>
          <a:p>
            <a:r>
              <a:rPr lang="en-GB" dirty="0">
                <a:solidFill>
                  <a:schemeClr val="tx1"/>
                </a:solidFill>
              </a:rPr>
              <a:t>Need to agree the additional staff roles they require</a:t>
            </a:r>
          </a:p>
          <a:p>
            <a:r>
              <a:rPr lang="en-GB" dirty="0">
                <a:solidFill>
                  <a:schemeClr val="tx1"/>
                </a:solidFill>
              </a:rPr>
              <a:t>Need to sign a Data Sharing Agreement (Template to follow)</a:t>
            </a:r>
          </a:p>
          <a:p>
            <a:r>
              <a:rPr lang="en-GB" dirty="0"/>
              <a:t>Mandatory Network Agreement (to be submitted by 30</a:t>
            </a:r>
            <a:r>
              <a:rPr lang="en-GB" baseline="30000" dirty="0"/>
              <a:t>Th</a:t>
            </a:r>
            <a:r>
              <a:rPr lang="en-GB" dirty="0"/>
              <a:t> June) needs to specify:</a:t>
            </a:r>
          </a:p>
          <a:p>
            <a:pPr lvl="1"/>
            <a:r>
              <a:rPr lang="en-GB" dirty="0"/>
              <a:t>Decision Making – What is to be decided, how decisions will be made, who attends meetings, voting arrangements and record of decisions taken</a:t>
            </a:r>
          </a:p>
          <a:p>
            <a:pPr lvl="1"/>
            <a:r>
              <a:rPr lang="en-GB" dirty="0"/>
              <a:t>Additional Terms the PCN may wish to make (voluntary – but secondary to mandatory clauses)</a:t>
            </a:r>
          </a:p>
          <a:p>
            <a:pPr lvl="1"/>
            <a:r>
              <a:rPr lang="en-GB" dirty="0"/>
              <a:t>Activities – who does what in terms of network activities – service levels &amp; monitoring </a:t>
            </a:r>
          </a:p>
          <a:p>
            <a:pPr lvl="1"/>
            <a:r>
              <a:rPr lang="en-GB" dirty="0"/>
              <a:t>Financial Arrangements – who gets paid for what activities, how is income divided</a:t>
            </a:r>
          </a:p>
          <a:p>
            <a:pPr lvl="1"/>
            <a:r>
              <a:rPr lang="en-GB" dirty="0"/>
              <a:t>Workforce – engaging and employing additional staff roles</a:t>
            </a:r>
          </a:p>
          <a:p>
            <a:pPr lvl="1"/>
            <a:r>
              <a:rPr lang="en-GB" dirty="0"/>
              <a:t>How the Network works with other organisations</a:t>
            </a:r>
          </a:p>
        </p:txBody>
      </p:sp>
      <p:pic>
        <p:nvPicPr>
          <p:cNvPr id="4" name="Picture 3">
            <a:extLst>
              <a:ext uri="{FF2B5EF4-FFF2-40B4-BE49-F238E27FC236}">
                <a16:creationId xmlns:a16="http://schemas.microsoft.com/office/drawing/2014/main" id="{B6E57AD9-AEEB-447E-958D-DB6C070C82C2}"/>
              </a:ext>
            </a:extLst>
          </p:cNvPr>
          <p:cNvPicPr>
            <a:picLocks noChangeAspect="1"/>
          </p:cNvPicPr>
          <p:nvPr/>
        </p:nvPicPr>
        <p:blipFill>
          <a:blip r:embed="rId3"/>
          <a:stretch>
            <a:fillRect/>
          </a:stretch>
        </p:blipFill>
        <p:spPr>
          <a:xfrm>
            <a:off x="0" y="5821590"/>
            <a:ext cx="12186960" cy="1036410"/>
          </a:xfrm>
          <a:prstGeom prst="rect">
            <a:avLst/>
          </a:prstGeom>
        </p:spPr>
      </p:pic>
      <p:pic>
        <p:nvPicPr>
          <p:cNvPr id="5" name="Picture 4">
            <a:extLst>
              <a:ext uri="{FF2B5EF4-FFF2-40B4-BE49-F238E27FC236}">
                <a16:creationId xmlns:a16="http://schemas.microsoft.com/office/drawing/2014/main" id="{A14375B8-394E-4D13-99D0-565927AA31A5}"/>
              </a:ext>
            </a:extLst>
          </p:cNvPr>
          <p:cNvPicPr>
            <a:picLocks noChangeAspect="1"/>
          </p:cNvPicPr>
          <p:nvPr/>
        </p:nvPicPr>
        <p:blipFill>
          <a:blip r:embed="rId4"/>
          <a:stretch>
            <a:fillRect/>
          </a:stretch>
        </p:blipFill>
        <p:spPr>
          <a:xfrm>
            <a:off x="7924739" y="156938"/>
            <a:ext cx="1349263" cy="1113062"/>
          </a:xfrm>
          <a:prstGeom prst="rect">
            <a:avLst/>
          </a:prstGeom>
        </p:spPr>
      </p:pic>
    </p:spTree>
    <p:extLst>
      <p:ext uri="{BB962C8B-B14F-4D97-AF65-F5344CB8AC3E}">
        <p14:creationId xmlns:p14="http://schemas.microsoft.com/office/powerpoint/2010/main" val="3945015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8194-E196-47FE-9B9E-00355224882A}"/>
              </a:ext>
            </a:extLst>
          </p:cNvPr>
          <p:cNvSpPr>
            <a:spLocks noGrp="1"/>
          </p:cNvSpPr>
          <p:nvPr>
            <p:ph type="title"/>
          </p:nvPr>
        </p:nvSpPr>
        <p:spPr/>
        <p:txBody>
          <a:bodyPr/>
          <a:lstStyle/>
          <a:p>
            <a:r>
              <a:rPr lang="en-GB" dirty="0"/>
              <a:t>IT &amp; Digital Requirements</a:t>
            </a:r>
          </a:p>
        </p:txBody>
      </p:sp>
      <p:sp>
        <p:nvSpPr>
          <p:cNvPr id="3" name="Rectangle 2">
            <a:extLst>
              <a:ext uri="{FF2B5EF4-FFF2-40B4-BE49-F238E27FC236}">
                <a16:creationId xmlns:a16="http://schemas.microsoft.com/office/drawing/2014/main" id="{74BF644A-806D-46C5-BF94-A22CBA570328}"/>
              </a:ext>
            </a:extLst>
          </p:cNvPr>
          <p:cNvSpPr/>
          <p:nvPr/>
        </p:nvSpPr>
        <p:spPr>
          <a:xfrm>
            <a:off x="794264" y="1420860"/>
            <a:ext cx="7954392" cy="3847207"/>
          </a:xfrm>
          <a:prstGeom prst="rect">
            <a:avLst/>
          </a:prstGeom>
        </p:spPr>
        <p:txBody>
          <a:bodyPr wrap="square">
            <a:spAutoFit/>
          </a:bodyPr>
          <a:lstStyle/>
          <a:p>
            <a:pPr>
              <a:lnSpc>
                <a:spcPct val="100000"/>
              </a:lnSpc>
            </a:pPr>
            <a:r>
              <a:rPr lang="en-GB" b="1" dirty="0"/>
              <a:t>From April 2019 </a:t>
            </a:r>
            <a:r>
              <a:rPr lang="en-GB" b="1" dirty="0">
                <a:latin typeface="Calibri Light" panose="020F0302020204030204" pitchFamily="34" charset="0"/>
                <a:cs typeface="Calibri Light" panose="020F0302020204030204" pitchFamily="34" charset="0"/>
              </a:rPr>
              <a:t>practices</a:t>
            </a:r>
            <a:r>
              <a:rPr lang="en-GB" b="1" dirty="0"/>
              <a:t> will be required to:</a:t>
            </a:r>
            <a:endParaRPr lang="en-GB" dirty="0"/>
          </a:p>
          <a:p>
            <a:pPr marL="285750" indent="-285750">
              <a:lnSpc>
                <a:spcPct val="100000"/>
              </a:lnSpc>
              <a:buFont typeface="Wingdings" panose="05000000000000000000" pitchFamily="2" charset="2"/>
              <a:buChar char="v"/>
            </a:pPr>
            <a:r>
              <a:rPr lang="en-GB" sz="1600" dirty="0"/>
              <a:t>Provide new patients with full online access to prospective data from their patient record (using/referring to national NHS Login identity verification)</a:t>
            </a:r>
          </a:p>
          <a:p>
            <a:pPr>
              <a:lnSpc>
                <a:spcPct val="100000"/>
              </a:lnSpc>
            </a:pPr>
            <a:endParaRPr lang="en-GB" sz="1600" dirty="0"/>
          </a:p>
          <a:p>
            <a:pPr marL="285750" indent="-285750">
              <a:lnSpc>
                <a:spcPct val="100000"/>
              </a:lnSpc>
              <a:buFont typeface="Wingdings" panose="05000000000000000000" pitchFamily="2" charset="2"/>
              <a:buChar char="v"/>
            </a:pPr>
            <a:r>
              <a:rPr lang="en-GB" sz="1600" dirty="0"/>
              <a:t>Reserve appointments for NHS 111 clinicians (not lay call handlers) to book patients into. This will be 1 appointment per day, per 3,000 patients (rounded down, with a minimum of 1), </a:t>
            </a:r>
            <a:r>
              <a:rPr lang="en-GB" sz="1600" dirty="0" err="1"/>
              <a:t>eg</a:t>
            </a:r>
            <a:r>
              <a:rPr lang="en-GB" sz="1600" dirty="0"/>
              <a:t>:</a:t>
            </a:r>
          </a:p>
          <a:p>
            <a:pPr marL="742950" lvl="1" indent="-285750">
              <a:buFont typeface="Wingdings" panose="05000000000000000000" pitchFamily="2" charset="2"/>
              <a:buChar char="v"/>
            </a:pPr>
            <a:r>
              <a:rPr lang="en-GB" sz="1600" dirty="0"/>
              <a:t>	</a:t>
            </a:r>
            <a:r>
              <a:rPr lang="en-GB" sz="1200" dirty="0"/>
              <a:t>1500 patients = 1 appointment</a:t>
            </a:r>
          </a:p>
          <a:p>
            <a:pPr marL="742950" lvl="1" indent="-285750">
              <a:buFont typeface="Wingdings" panose="05000000000000000000" pitchFamily="2" charset="2"/>
              <a:buChar char="v"/>
            </a:pPr>
            <a:r>
              <a:rPr lang="en-GB" sz="1200" dirty="0"/>
              <a:t>	5900 patients = 1 appointment</a:t>
            </a:r>
          </a:p>
          <a:p>
            <a:pPr marL="742950" lvl="1" indent="-285750">
              <a:buFont typeface="Wingdings" panose="05000000000000000000" pitchFamily="2" charset="2"/>
              <a:buChar char="v"/>
            </a:pPr>
            <a:r>
              <a:rPr lang="en-GB" sz="1200" dirty="0"/>
              <a:t>	6001 patients = 2 appointments</a:t>
            </a:r>
            <a:endParaRPr lang="en-GB" sz="1400" dirty="0"/>
          </a:p>
          <a:p>
            <a:pPr>
              <a:lnSpc>
                <a:spcPct val="100000"/>
              </a:lnSpc>
            </a:pPr>
            <a:endParaRPr lang="en-GB" dirty="0"/>
          </a:p>
          <a:p>
            <a:pPr marL="285750" indent="-285750">
              <a:lnSpc>
                <a:spcPct val="100000"/>
              </a:lnSpc>
              <a:buFont typeface="Wingdings" panose="05000000000000000000" pitchFamily="2" charset="2"/>
              <a:buChar char="v"/>
            </a:pPr>
            <a:r>
              <a:rPr lang="en-GB" sz="1600" dirty="0"/>
              <a:t>These should be spread evenly through the day and the practice can decide how to manage patients booked into these appointments </a:t>
            </a:r>
          </a:p>
          <a:p>
            <a:pPr>
              <a:lnSpc>
                <a:spcPct val="100000"/>
              </a:lnSpc>
            </a:pPr>
            <a:endParaRPr lang="en-GB" sz="1600" dirty="0"/>
          </a:p>
          <a:p>
            <a:pPr marL="285750" indent="-285750">
              <a:lnSpc>
                <a:spcPct val="100000"/>
              </a:lnSpc>
              <a:buFont typeface="Wingdings" panose="05000000000000000000" pitchFamily="2" charset="2"/>
              <a:buChar char="v"/>
            </a:pPr>
            <a:r>
              <a:rPr lang="en-GB" sz="1600" dirty="0"/>
              <a:t>These appointments may be freed for others to book if not booked</a:t>
            </a:r>
            <a:r>
              <a:rPr lang="en-GB" dirty="0"/>
              <a:t>.</a:t>
            </a:r>
          </a:p>
        </p:txBody>
      </p:sp>
      <p:pic>
        <p:nvPicPr>
          <p:cNvPr id="4" name="Picture 3">
            <a:extLst>
              <a:ext uri="{FF2B5EF4-FFF2-40B4-BE49-F238E27FC236}">
                <a16:creationId xmlns:a16="http://schemas.microsoft.com/office/drawing/2014/main" id="{417C6AEB-E094-4665-837E-285EC34A1320}"/>
              </a:ext>
            </a:extLst>
          </p:cNvPr>
          <p:cNvPicPr>
            <a:picLocks noChangeAspect="1"/>
          </p:cNvPicPr>
          <p:nvPr/>
        </p:nvPicPr>
        <p:blipFill>
          <a:blip r:embed="rId3"/>
          <a:stretch>
            <a:fillRect/>
          </a:stretch>
        </p:blipFill>
        <p:spPr>
          <a:xfrm>
            <a:off x="7805577" y="156938"/>
            <a:ext cx="1349263" cy="1113062"/>
          </a:xfrm>
          <a:prstGeom prst="rect">
            <a:avLst/>
          </a:prstGeom>
        </p:spPr>
      </p:pic>
      <p:pic>
        <p:nvPicPr>
          <p:cNvPr id="5" name="Picture 4">
            <a:extLst>
              <a:ext uri="{FF2B5EF4-FFF2-40B4-BE49-F238E27FC236}">
                <a16:creationId xmlns:a16="http://schemas.microsoft.com/office/drawing/2014/main" id="{78EE63BE-EAE8-4642-AB5D-449F394B84AB}"/>
              </a:ext>
            </a:extLst>
          </p:cNvPr>
          <p:cNvPicPr>
            <a:picLocks noChangeAspect="1"/>
          </p:cNvPicPr>
          <p:nvPr/>
        </p:nvPicPr>
        <p:blipFill>
          <a:blip r:embed="rId4"/>
          <a:stretch>
            <a:fillRect/>
          </a:stretch>
        </p:blipFill>
        <p:spPr>
          <a:xfrm>
            <a:off x="5040" y="5821590"/>
            <a:ext cx="12186960" cy="1036410"/>
          </a:xfrm>
          <a:prstGeom prst="rect">
            <a:avLst/>
          </a:prstGeom>
        </p:spPr>
      </p:pic>
    </p:spTree>
    <p:extLst>
      <p:ext uri="{BB962C8B-B14F-4D97-AF65-F5344CB8AC3E}">
        <p14:creationId xmlns:p14="http://schemas.microsoft.com/office/powerpoint/2010/main" val="2709684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9CC8A-2881-4878-A9BA-A00536F99E85}"/>
              </a:ext>
            </a:extLst>
          </p:cNvPr>
          <p:cNvSpPr>
            <a:spLocks noGrp="1"/>
          </p:cNvSpPr>
          <p:nvPr>
            <p:ph type="title"/>
          </p:nvPr>
        </p:nvSpPr>
        <p:spPr>
          <a:xfrm>
            <a:off x="677334" y="209241"/>
            <a:ext cx="8596668" cy="898106"/>
          </a:xfrm>
        </p:spPr>
        <p:txBody>
          <a:bodyPr/>
          <a:lstStyle/>
          <a:p>
            <a:r>
              <a:rPr lang="en-GB" dirty="0"/>
              <a:t>IT &amp; Digital 2</a:t>
            </a:r>
          </a:p>
        </p:txBody>
      </p:sp>
      <p:sp>
        <p:nvSpPr>
          <p:cNvPr id="3" name="Rectangle 2">
            <a:extLst>
              <a:ext uri="{FF2B5EF4-FFF2-40B4-BE49-F238E27FC236}">
                <a16:creationId xmlns:a16="http://schemas.microsoft.com/office/drawing/2014/main" id="{0B9007A0-C63E-4C34-AA69-B0BFBD270772}"/>
              </a:ext>
            </a:extLst>
          </p:cNvPr>
          <p:cNvSpPr/>
          <p:nvPr/>
        </p:nvSpPr>
        <p:spPr>
          <a:xfrm>
            <a:off x="542030" y="1316710"/>
            <a:ext cx="8498506" cy="3617337"/>
          </a:xfrm>
          <a:prstGeom prst="rect">
            <a:avLst/>
          </a:prstGeom>
        </p:spPr>
        <p:txBody>
          <a:bodyPr wrap="square">
            <a:spAutoFit/>
          </a:bodyPr>
          <a:lstStyle/>
          <a:p>
            <a:pPr>
              <a:lnSpc>
                <a:spcPct val="100000"/>
              </a:lnSpc>
            </a:pPr>
            <a:r>
              <a:rPr lang="en-GB" sz="1600" b="1" dirty="0"/>
              <a:t>During 2019, practices will need to prepare to: </a:t>
            </a:r>
          </a:p>
          <a:p>
            <a:pPr marL="285750" indent="-285750">
              <a:lnSpc>
                <a:spcPct val="150000"/>
              </a:lnSpc>
              <a:buFont typeface="Wingdings" panose="05000000000000000000" pitchFamily="2" charset="2"/>
              <a:buChar char="v"/>
            </a:pPr>
            <a:r>
              <a:rPr lang="en-GB" sz="1600" dirty="0"/>
              <a:t>provide all patients with online access to their full record including the ability to add their own information </a:t>
            </a:r>
            <a:r>
              <a:rPr lang="en-GB" sz="1600" b="1" dirty="0"/>
              <a:t>from April 2020 </a:t>
            </a:r>
          </a:p>
          <a:p>
            <a:pPr marL="285750" indent="-285750">
              <a:lnSpc>
                <a:spcPct val="150000"/>
              </a:lnSpc>
              <a:buFont typeface="Wingdings" panose="05000000000000000000" pitchFamily="2" charset="2"/>
              <a:buChar char="v"/>
            </a:pPr>
            <a:r>
              <a:rPr lang="en-GB" sz="1600" dirty="0"/>
              <a:t>make at least 25% of all appointments available for online booking </a:t>
            </a:r>
            <a:r>
              <a:rPr lang="en-GB" sz="1600" b="1" dirty="0"/>
              <a:t>by</a:t>
            </a:r>
            <a:r>
              <a:rPr lang="en-GB" sz="1600" dirty="0"/>
              <a:t> </a:t>
            </a:r>
            <a:r>
              <a:rPr lang="en-GB" sz="1600" b="1" dirty="0"/>
              <a:t>July 2019</a:t>
            </a:r>
            <a:endParaRPr lang="en-GB" sz="1600" dirty="0"/>
          </a:p>
          <a:p>
            <a:pPr marL="285750" indent="-285750">
              <a:lnSpc>
                <a:spcPct val="150000"/>
              </a:lnSpc>
              <a:buFont typeface="Wingdings" panose="05000000000000000000" pitchFamily="2" charset="2"/>
              <a:buChar char="v"/>
            </a:pPr>
            <a:r>
              <a:rPr lang="en-GB" sz="1600" dirty="0"/>
              <a:t>offer online consultations </a:t>
            </a:r>
            <a:r>
              <a:rPr lang="en-GB" sz="1600" b="1" dirty="0"/>
              <a:t>by April 2020</a:t>
            </a:r>
            <a:r>
              <a:rPr lang="en-GB" sz="1600" dirty="0"/>
              <a:t>, subject to further guidance </a:t>
            </a:r>
          </a:p>
          <a:p>
            <a:pPr marL="285750" indent="-285750">
              <a:lnSpc>
                <a:spcPct val="150000"/>
              </a:lnSpc>
              <a:buFont typeface="Wingdings" panose="05000000000000000000" pitchFamily="2" charset="2"/>
              <a:buChar char="v"/>
            </a:pPr>
            <a:r>
              <a:rPr lang="en-GB" sz="1600" dirty="0"/>
              <a:t>offer and promote electronic ordering of repeat prescriptions for all patients for whom it is clinically appropriate </a:t>
            </a:r>
            <a:r>
              <a:rPr lang="en-GB" sz="1600" b="1" dirty="0"/>
              <a:t>by April 2020</a:t>
            </a:r>
          </a:p>
          <a:p>
            <a:pPr marL="285750" indent="-285750">
              <a:lnSpc>
                <a:spcPct val="150000"/>
              </a:lnSpc>
              <a:buFont typeface="Wingdings" panose="05000000000000000000" pitchFamily="2" charset="2"/>
              <a:buChar char="v"/>
            </a:pPr>
            <a:r>
              <a:rPr lang="en-GB" sz="1600" dirty="0"/>
              <a:t>all patients to be able to access online correspondence </a:t>
            </a:r>
            <a:r>
              <a:rPr lang="en-GB" sz="1600" b="1" dirty="0"/>
              <a:t>by April 2020 </a:t>
            </a:r>
          </a:p>
          <a:p>
            <a:pPr marL="285750" indent="-285750">
              <a:lnSpc>
                <a:spcPct val="150000"/>
              </a:lnSpc>
              <a:buFont typeface="Wingdings" panose="05000000000000000000" pitchFamily="2" charset="2"/>
              <a:buChar char="v"/>
            </a:pPr>
            <a:r>
              <a:rPr lang="en-GB" sz="1600" dirty="0"/>
              <a:t>no longer use fax machines for NHS work or patient correspondence </a:t>
            </a:r>
            <a:r>
              <a:rPr lang="en-GB" sz="1600" b="1" dirty="0"/>
              <a:t>by April 2020 </a:t>
            </a:r>
          </a:p>
          <a:p>
            <a:pPr marL="285750" indent="-285750">
              <a:lnSpc>
                <a:spcPct val="150000"/>
              </a:lnSpc>
              <a:buFont typeface="Wingdings" panose="05000000000000000000" pitchFamily="2" charset="2"/>
              <a:buChar char="v"/>
            </a:pPr>
            <a:r>
              <a:rPr lang="en-GB" sz="1600" dirty="0"/>
              <a:t>ensure they have an up-to-date and informative online presence </a:t>
            </a:r>
            <a:r>
              <a:rPr lang="en-GB" sz="1600" b="1" dirty="0"/>
              <a:t>by April 2020 </a:t>
            </a:r>
          </a:p>
        </p:txBody>
      </p:sp>
      <p:pic>
        <p:nvPicPr>
          <p:cNvPr id="4" name="Picture 3">
            <a:extLst>
              <a:ext uri="{FF2B5EF4-FFF2-40B4-BE49-F238E27FC236}">
                <a16:creationId xmlns:a16="http://schemas.microsoft.com/office/drawing/2014/main" id="{4A23BE57-2E35-4551-8D89-1B74FB211CDE}"/>
              </a:ext>
            </a:extLst>
          </p:cNvPr>
          <p:cNvPicPr>
            <a:picLocks noChangeAspect="1"/>
          </p:cNvPicPr>
          <p:nvPr/>
        </p:nvPicPr>
        <p:blipFill>
          <a:blip r:embed="rId3"/>
          <a:stretch>
            <a:fillRect/>
          </a:stretch>
        </p:blipFill>
        <p:spPr>
          <a:xfrm>
            <a:off x="7691273" y="203648"/>
            <a:ext cx="1349263" cy="1113062"/>
          </a:xfrm>
          <a:prstGeom prst="rect">
            <a:avLst/>
          </a:prstGeom>
        </p:spPr>
      </p:pic>
      <p:pic>
        <p:nvPicPr>
          <p:cNvPr id="5" name="Picture 4">
            <a:extLst>
              <a:ext uri="{FF2B5EF4-FFF2-40B4-BE49-F238E27FC236}">
                <a16:creationId xmlns:a16="http://schemas.microsoft.com/office/drawing/2014/main" id="{9CAC972F-09C4-4FB9-B094-550F1F830A04}"/>
              </a:ext>
            </a:extLst>
          </p:cNvPr>
          <p:cNvPicPr>
            <a:picLocks noChangeAspect="1"/>
          </p:cNvPicPr>
          <p:nvPr/>
        </p:nvPicPr>
        <p:blipFill>
          <a:blip r:embed="rId4"/>
          <a:stretch>
            <a:fillRect/>
          </a:stretch>
        </p:blipFill>
        <p:spPr>
          <a:xfrm>
            <a:off x="1211580" y="6130554"/>
            <a:ext cx="12186960" cy="1036410"/>
          </a:xfrm>
          <a:prstGeom prst="rect">
            <a:avLst/>
          </a:prstGeom>
        </p:spPr>
      </p:pic>
    </p:spTree>
    <p:extLst>
      <p:ext uri="{BB962C8B-B14F-4D97-AF65-F5344CB8AC3E}">
        <p14:creationId xmlns:p14="http://schemas.microsoft.com/office/powerpoint/2010/main" val="267429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8A04B2-3B44-47B9-85B2-32BC8DE4B188}"/>
              </a:ext>
            </a:extLst>
          </p:cNvPr>
          <p:cNvSpPr txBox="1"/>
          <p:nvPr/>
        </p:nvSpPr>
        <p:spPr>
          <a:xfrm>
            <a:off x="1946246" y="1845578"/>
            <a:ext cx="6233020" cy="1938992"/>
          </a:xfrm>
          <a:prstGeom prst="rect">
            <a:avLst/>
          </a:prstGeom>
          <a:noFill/>
        </p:spPr>
        <p:txBody>
          <a:bodyPr wrap="square" rtlCol="0">
            <a:spAutoFit/>
          </a:bodyPr>
          <a:lstStyle/>
          <a:p>
            <a:pPr algn="just"/>
            <a:r>
              <a:rPr lang="en-GB" sz="2400" i="1" dirty="0">
                <a:latin typeface="Bahnschrift Light SemiCondensed" panose="020B0502040204020203" pitchFamily="34" charset="0"/>
              </a:rPr>
              <a:t>There may be an over emphasis on actions by the Primary Care Network as a central entity. In truth the PCN will succeed through the collective actions of its member practices so we must give attention to how practices need to “gear up” for the tasks ahead.</a:t>
            </a:r>
          </a:p>
        </p:txBody>
      </p:sp>
      <p:pic>
        <p:nvPicPr>
          <p:cNvPr id="3" name="Picture 2">
            <a:extLst>
              <a:ext uri="{FF2B5EF4-FFF2-40B4-BE49-F238E27FC236}">
                <a16:creationId xmlns:a16="http://schemas.microsoft.com/office/drawing/2014/main" id="{F30A75EE-98C9-4530-9730-341DA40EEC8C}"/>
              </a:ext>
            </a:extLst>
          </p:cNvPr>
          <p:cNvPicPr>
            <a:picLocks noChangeAspect="1"/>
          </p:cNvPicPr>
          <p:nvPr/>
        </p:nvPicPr>
        <p:blipFill>
          <a:blip r:embed="rId3"/>
          <a:stretch>
            <a:fillRect/>
          </a:stretch>
        </p:blipFill>
        <p:spPr>
          <a:xfrm>
            <a:off x="0" y="5821590"/>
            <a:ext cx="12186960" cy="1036410"/>
          </a:xfrm>
          <a:prstGeom prst="rect">
            <a:avLst/>
          </a:prstGeom>
        </p:spPr>
      </p:pic>
      <p:pic>
        <p:nvPicPr>
          <p:cNvPr id="4" name="Picture 3">
            <a:extLst>
              <a:ext uri="{FF2B5EF4-FFF2-40B4-BE49-F238E27FC236}">
                <a16:creationId xmlns:a16="http://schemas.microsoft.com/office/drawing/2014/main" id="{466AB744-8DA9-4B2B-82F3-0CA4620DACF8}"/>
              </a:ext>
            </a:extLst>
          </p:cNvPr>
          <p:cNvPicPr>
            <a:picLocks noChangeAspect="1"/>
          </p:cNvPicPr>
          <p:nvPr/>
        </p:nvPicPr>
        <p:blipFill>
          <a:blip r:embed="rId4"/>
          <a:stretch>
            <a:fillRect/>
          </a:stretch>
        </p:blipFill>
        <p:spPr>
          <a:xfrm>
            <a:off x="7924739" y="156938"/>
            <a:ext cx="1349263" cy="1113062"/>
          </a:xfrm>
          <a:prstGeom prst="rect">
            <a:avLst/>
          </a:prstGeom>
        </p:spPr>
      </p:pic>
    </p:spTree>
    <p:extLst>
      <p:ext uri="{BB962C8B-B14F-4D97-AF65-F5344CB8AC3E}">
        <p14:creationId xmlns:p14="http://schemas.microsoft.com/office/powerpoint/2010/main" val="783298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E7A506-684D-4641-B6F9-7D34AF12E6D7}"/>
              </a:ext>
            </a:extLst>
          </p:cNvPr>
          <p:cNvSpPr/>
          <p:nvPr/>
        </p:nvSpPr>
        <p:spPr>
          <a:xfrm>
            <a:off x="1509976" y="1674674"/>
            <a:ext cx="7496732" cy="1754326"/>
          </a:xfrm>
          <a:prstGeom prst="rect">
            <a:avLst/>
          </a:prstGeom>
          <a:noFill/>
        </p:spPr>
        <p:txBody>
          <a:bodyPr wrap="none" lIns="91440" tIns="45720" rIns="91440" bIns="45720">
            <a:spAutoFit/>
          </a:bodyPr>
          <a:lstStyle/>
          <a:p>
            <a:pPr algn="ctr"/>
            <a:r>
              <a:rPr lang="en-GB" sz="5400" b="1" cap="none" spc="0" dirty="0">
                <a:ln w="22225">
                  <a:solidFill>
                    <a:schemeClr val="accent2"/>
                  </a:solidFill>
                  <a:prstDash val="solid"/>
                </a:ln>
                <a:solidFill>
                  <a:schemeClr val="accent2">
                    <a:lumMod val="40000"/>
                    <a:lumOff val="60000"/>
                  </a:schemeClr>
                </a:solidFill>
                <a:effectLst/>
              </a:rPr>
              <a:t>So what do you need </a:t>
            </a:r>
          </a:p>
          <a:p>
            <a:pPr algn="ctr"/>
            <a:r>
              <a:rPr lang="en-GB" sz="5400" b="1" cap="none" spc="0" dirty="0">
                <a:ln w="22225">
                  <a:solidFill>
                    <a:schemeClr val="accent2"/>
                  </a:solidFill>
                  <a:prstDash val="solid"/>
                </a:ln>
                <a:solidFill>
                  <a:schemeClr val="accent2">
                    <a:lumMod val="40000"/>
                    <a:lumOff val="60000"/>
                  </a:schemeClr>
                </a:solidFill>
                <a:effectLst/>
              </a:rPr>
              <a:t>to do in your practice?</a:t>
            </a:r>
          </a:p>
        </p:txBody>
      </p:sp>
      <p:pic>
        <p:nvPicPr>
          <p:cNvPr id="5" name="Picture 4">
            <a:extLst>
              <a:ext uri="{FF2B5EF4-FFF2-40B4-BE49-F238E27FC236}">
                <a16:creationId xmlns:a16="http://schemas.microsoft.com/office/drawing/2014/main" id="{023C5EB7-297C-4550-8381-D4E5F9E9C8C3}"/>
              </a:ext>
            </a:extLst>
          </p:cNvPr>
          <p:cNvPicPr>
            <a:picLocks noChangeAspect="1"/>
          </p:cNvPicPr>
          <p:nvPr/>
        </p:nvPicPr>
        <p:blipFill>
          <a:blip r:embed="rId3"/>
          <a:stretch>
            <a:fillRect/>
          </a:stretch>
        </p:blipFill>
        <p:spPr>
          <a:xfrm>
            <a:off x="0" y="5821590"/>
            <a:ext cx="12186960" cy="1036410"/>
          </a:xfrm>
          <a:prstGeom prst="rect">
            <a:avLst/>
          </a:prstGeom>
        </p:spPr>
      </p:pic>
      <p:pic>
        <p:nvPicPr>
          <p:cNvPr id="6" name="Picture 5">
            <a:extLst>
              <a:ext uri="{FF2B5EF4-FFF2-40B4-BE49-F238E27FC236}">
                <a16:creationId xmlns:a16="http://schemas.microsoft.com/office/drawing/2014/main" id="{2FE7CD09-8743-4282-A84D-2875C24C568F}"/>
              </a:ext>
            </a:extLst>
          </p:cNvPr>
          <p:cNvPicPr>
            <a:picLocks noChangeAspect="1"/>
          </p:cNvPicPr>
          <p:nvPr/>
        </p:nvPicPr>
        <p:blipFill>
          <a:blip r:embed="rId4"/>
          <a:stretch>
            <a:fillRect/>
          </a:stretch>
        </p:blipFill>
        <p:spPr>
          <a:xfrm>
            <a:off x="7924739" y="156938"/>
            <a:ext cx="1349263" cy="1113062"/>
          </a:xfrm>
          <a:prstGeom prst="rect">
            <a:avLst/>
          </a:prstGeom>
        </p:spPr>
      </p:pic>
      <p:sp>
        <p:nvSpPr>
          <p:cNvPr id="2" name="Rectangle 1">
            <a:extLst>
              <a:ext uri="{FF2B5EF4-FFF2-40B4-BE49-F238E27FC236}">
                <a16:creationId xmlns:a16="http://schemas.microsoft.com/office/drawing/2014/main" id="{583812E3-D805-40BE-8ED8-BA35814466E8}"/>
              </a:ext>
            </a:extLst>
          </p:cNvPr>
          <p:cNvSpPr/>
          <p:nvPr/>
        </p:nvSpPr>
        <p:spPr>
          <a:xfrm>
            <a:off x="2001124" y="3833674"/>
            <a:ext cx="7471917" cy="1200329"/>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Identify the top 5 tasks you need </a:t>
            </a:r>
          </a:p>
          <a:p>
            <a:pPr algn="ctr"/>
            <a:r>
              <a:rPr lang="en-US" sz="3600" b="1" cap="none" spc="0" dirty="0">
                <a:ln w="22225">
                  <a:solidFill>
                    <a:schemeClr val="accent2"/>
                  </a:solidFill>
                  <a:prstDash val="solid"/>
                </a:ln>
                <a:solidFill>
                  <a:schemeClr val="accent2">
                    <a:lumMod val="40000"/>
                    <a:lumOff val="60000"/>
                  </a:schemeClr>
                </a:solidFill>
                <a:effectLst/>
              </a:rPr>
              <a:t>to address in your practice</a:t>
            </a:r>
          </a:p>
        </p:txBody>
      </p:sp>
    </p:spTree>
    <p:extLst>
      <p:ext uri="{BB962C8B-B14F-4D97-AF65-F5344CB8AC3E}">
        <p14:creationId xmlns:p14="http://schemas.microsoft.com/office/powerpoint/2010/main" val="3906638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3E703-753E-45D4-B2E2-D63988C7ADCE}"/>
              </a:ext>
            </a:extLst>
          </p:cNvPr>
          <p:cNvSpPr>
            <a:spLocks noGrp="1"/>
          </p:cNvSpPr>
          <p:nvPr>
            <p:ph type="title"/>
          </p:nvPr>
        </p:nvSpPr>
        <p:spPr>
          <a:xfrm>
            <a:off x="677334" y="398916"/>
            <a:ext cx="8596668" cy="933631"/>
          </a:xfrm>
        </p:spPr>
        <p:txBody>
          <a:bodyPr/>
          <a:lstStyle/>
          <a:p>
            <a:r>
              <a:rPr lang="en-GB" dirty="0"/>
              <a:t>A mature PCN</a:t>
            </a:r>
          </a:p>
        </p:txBody>
      </p:sp>
      <p:sp>
        <p:nvSpPr>
          <p:cNvPr id="3" name="Text Placeholder 5">
            <a:extLst>
              <a:ext uri="{FF2B5EF4-FFF2-40B4-BE49-F238E27FC236}">
                <a16:creationId xmlns:a16="http://schemas.microsoft.com/office/drawing/2014/main" id="{FC28B0D7-5944-418F-BBEB-7B18DD912A92}"/>
              </a:ext>
            </a:extLst>
          </p:cNvPr>
          <p:cNvSpPr txBox="1">
            <a:spLocks/>
          </p:cNvSpPr>
          <p:nvPr/>
        </p:nvSpPr>
        <p:spPr>
          <a:xfrm>
            <a:off x="370902" y="1395095"/>
            <a:ext cx="8596668" cy="4067810"/>
          </a:xfrm>
          <a:prstGeom prst="rect">
            <a:avLst/>
          </a:prstGeom>
          <a:solidFill>
            <a:schemeClr val="bg1">
              <a:lumMod val="95000"/>
            </a:schemeClr>
          </a:solidFill>
        </p:spPr>
        <p:txBody>
          <a:bodyPr lIns="66462" tIns="33231" rIns="66462" bIns="33231"/>
          <a:lst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spcBef>
                <a:spcPts val="554"/>
              </a:spcBef>
            </a:pPr>
            <a:r>
              <a:rPr lang="en-GB" kern="0" dirty="0">
                <a:solidFill>
                  <a:schemeClr val="tx2"/>
                </a:solidFill>
                <a:latin typeface="Calibri" panose="020F0502020204030204" pitchFamily="34" charset="0"/>
                <a:cs typeface="Calibri" panose="020F0502020204030204" pitchFamily="34" charset="0"/>
              </a:rPr>
              <a:t>Fully interoperable IT, workforce and estates </a:t>
            </a:r>
            <a:r>
              <a:rPr lang="en-GB" b="0" kern="0" dirty="0">
                <a:solidFill>
                  <a:schemeClr val="tx2"/>
                </a:solidFill>
                <a:latin typeface="Calibri" panose="020F0502020204030204" pitchFamily="34" charset="0"/>
                <a:cs typeface="Calibri" panose="020F0502020204030204" pitchFamily="34" charset="0"/>
              </a:rPr>
              <a:t>across networks, with sharing between networks as needed.</a:t>
            </a:r>
            <a:endParaRPr lang="en-GB" kern="0" dirty="0">
              <a:solidFill>
                <a:schemeClr val="tx2"/>
              </a:solidFill>
              <a:latin typeface="Calibri" panose="020F0502020204030204" pitchFamily="34" charset="0"/>
              <a:cs typeface="Calibri" panose="020F0502020204030204" pitchFamily="34" charset="0"/>
            </a:endParaRPr>
          </a:p>
          <a:p>
            <a:pPr>
              <a:spcBef>
                <a:spcPts val="554"/>
              </a:spcBef>
            </a:pPr>
            <a:r>
              <a:rPr lang="en-GB" kern="0" dirty="0">
                <a:solidFill>
                  <a:schemeClr val="tx2"/>
                </a:solidFill>
                <a:latin typeface="Calibri" panose="020F0502020204030204" pitchFamily="34" charset="0"/>
                <a:cs typeface="Calibri" panose="020F0502020204030204" pitchFamily="34" charset="0"/>
              </a:rPr>
              <a:t>Systematic population health analysis </a:t>
            </a:r>
            <a:r>
              <a:rPr lang="en-GB" b="0" kern="0" dirty="0">
                <a:solidFill>
                  <a:schemeClr val="tx2"/>
                </a:solidFill>
                <a:latin typeface="Calibri" panose="020F0502020204030204" pitchFamily="34" charset="0"/>
                <a:cs typeface="Calibri" panose="020F0502020204030204" pitchFamily="34" charset="0"/>
              </a:rPr>
              <a:t>allowing PCNs to understand in depth their populations’ needs and design interventions to meet them, acting as early as possible to keep people well.</a:t>
            </a:r>
          </a:p>
          <a:p>
            <a:pPr>
              <a:spcBef>
                <a:spcPts val="554"/>
              </a:spcBef>
            </a:pPr>
            <a:r>
              <a:rPr lang="en-GB" kern="0" dirty="0">
                <a:solidFill>
                  <a:schemeClr val="tx2"/>
                </a:solidFill>
                <a:latin typeface="Calibri" panose="020F0502020204030204" pitchFamily="34" charset="0"/>
                <a:cs typeface="Calibri" panose="020F0502020204030204" pitchFamily="34" charset="0"/>
              </a:rPr>
              <a:t>Fully integrated teams throughout the system</a:t>
            </a:r>
            <a:r>
              <a:rPr lang="en-GB" b="0" kern="0" dirty="0">
                <a:solidFill>
                  <a:schemeClr val="tx2"/>
                </a:solidFill>
                <a:latin typeface="Calibri" panose="020F0502020204030204" pitchFamily="34" charset="0"/>
                <a:cs typeface="Calibri" panose="020F0502020204030204" pitchFamily="34" charset="0"/>
              </a:rPr>
              <a:t>, comprising the appropriate clinical and non-clinical skill mix. MDT working is high functioning and supported by technology. The MDT holds a single view of the patient. Care plans and coordination in place for all high risk patients. </a:t>
            </a:r>
          </a:p>
          <a:p>
            <a:pPr>
              <a:spcBef>
                <a:spcPts val="554"/>
              </a:spcBef>
            </a:pPr>
            <a:r>
              <a:rPr lang="en-GB" kern="0" dirty="0">
                <a:solidFill>
                  <a:schemeClr val="tx2"/>
                </a:solidFill>
                <a:latin typeface="Calibri" panose="020F0502020204030204" pitchFamily="34" charset="0"/>
                <a:cs typeface="Calibri" panose="020F0502020204030204" pitchFamily="34" charset="0"/>
              </a:rPr>
              <a:t>New models of care</a:t>
            </a:r>
            <a:r>
              <a:rPr lang="en-GB" b="0" kern="0" dirty="0">
                <a:solidFill>
                  <a:schemeClr val="tx2"/>
                </a:solidFill>
                <a:latin typeface="Calibri" panose="020F0502020204030204" pitchFamily="34" charset="0"/>
                <a:cs typeface="Calibri" panose="020F0502020204030204" pitchFamily="34" charset="0"/>
              </a:rPr>
              <a:t> in place for all population segments, across system. Evaluation of impact of early-implementers used to guide roll out.</a:t>
            </a:r>
          </a:p>
          <a:p>
            <a:pPr>
              <a:spcBef>
                <a:spcPts val="554"/>
              </a:spcBef>
            </a:pPr>
            <a:r>
              <a:rPr lang="en-GB" b="0" kern="0" dirty="0">
                <a:solidFill>
                  <a:schemeClr val="tx2"/>
                </a:solidFill>
                <a:latin typeface="Calibri" panose="020F0502020204030204" pitchFamily="34" charset="0"/>
                <a:cs typeface="Calibri" panose="020F0502020204030204" pitchFamily="34" charset="0"/>
              </a:rPr>
              <a:t>PCNs take </a:t>
            </a:r>
            <a:r>
              <a:rPr lang="en-GB" kern="0" dirty="0">
                <a:solidFill>
                  <a:schemeClr val="tx2"/>
                </a:solidFill>
                <a:latin typeface="Calibri" panose="020F0502020204030204" pitchFamily="34" charset="0"/>
                <a:cs typeface="Calibri" panose="020F0502020204030204" pitchFamily="34" charset="0"/>
              </a:rPr>
              <a:t>collective responsibility for  available funding.</a:t>
            </a:r>
            <a:r>
              <a:rPr lang="en-GB" b="0" kern="0" dirty="0">
                <a:solidFill>
                  <a:schemeClr val="tx2"/>
                </a:solidFill>
                <a:latin typeface="Calibri" panose="020F0502020204030204" pitchFamily="34" charset="0"/>
                <a:cs typeface="Calibri" panose="020F0502020204030204" pitchFamily="34" charset="0"/>
              </a:rPr>
              <a:t> Data is used in clinical interactions to make best use of resources. </a:t>
            </a:r>
          </a:p>
          <a:p>
            <a:pPr>
              <a:spcBef>
                <a:spcPts val="554"/>
              </a:spcBef>
            </a:pPr>
            <a:r>
              <a:rPr lang="en-GB" kern="0" dirty="0">
                <a:solidFill>
                  <a:schemeClr val="tx2"/>
                </a:solidFill>
                <a:latin typeface="Calibri" panose="020F0502020204030204" pitchFamily="34" charset="0"/>
                <a:cs typeface="Calibri" panose="020F0502020204030204" pitchFamily="34" charset="0"/>
              </a:rPr>
              <a:t>Primary care  providers </a:t>
            </a:r>
            <a:r>
              <a:rPr lang="en-GB" b="0" kern="0" dirty="0">
                <a:solidFill>
                  <a:schemeClr val="tx2"/>
                </a:solidFill>
                <a:latin typeface="Calibri" panose="020F0502020204030204" pitchFamily="34" charset="0"/>
                <a:cs typeface="Calibri" panose="020F0502020204030204" pitchFamily="34" charset="0"/>
              </a:rPr>
              <a:t>full decision making member of ICS leadership, working in tandem with other partners to allocate resources and deliver care.</a:t>
            </a:r>
          </a:p>
          <a:p>
            <a:pPr>
              <a:spcBef>
                <a:spcPts val="554"/>
              </a:spcBef>
            </a:pPr>
            <a:r>
              <a:rPr lang="en-GB" b="0" kern="0" dirty="0">
                <a:solidFill>
                  <a:schemeClr val="tx2"/>
                </a:solidFill>
                <a:latin typeface="Calibri" panose="020F0502020204030204" pitchFamily="34" charset="0"/>
                <a:cs typeface="Calibri" panose="020F0502020204030204" pitchFamily="34" charset="0"/>
              </a:rPr>
              <a:t>The PCN has built on existing </a:t>
            </a:r>
            <a:r>
              <a:rPr lang="en-GB" kern="0" dirty="0">
                <a:solidFill>
                  <a:schemeClr val="tx2"/>
                </a:solidFill>
                <a:latin typeface="Calibri" panose="020F0502020204030204" pitchFamily="34" charset="0"/>
                <a:cs typeface="Calibri" panose="020F0502020204030204" pitchFamily="34" charset="0"/>
              </a:rPr>
              <a:t>community assets</a:t>
            </a:r>
            <a:r>
              <a:rPr lang="en-GB" b="0" kern="0" dirty="0">
                <a:solidFill>
                  <a:schemeClr val="tx2"/>
                </a:solidFill>
                <a:latin typeface="Calibri" panose="020F0502020204030204" pitchFamily="34" charset="0"/>
                <a:cs typeface="Calibri" panose="020F0502020204030204" pitchFamily="34" charset="0"/>
              </a:rPr>
              <a:t> to connect with the whole community. </a:t>
            </a:r>
          </a:p>
          <a:p>
            <a:pPr>
              <a:spcBef>
                <a:spcPts val="554"/>
              </a:spcBef>
            </a:pPr>
            <a:endParaRPr lang="en-GB" sz="1000" b="0" kern="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C7E2384-8348-446D-A96D-493CA53EEFDF}"/>
              </a:ext>
            </a:extLst>
          </p:cNvPr>
          <p:cNvPicPr>
            <a:picLocks noChangeAspect="1"/>
          </p:cNvPicPr>
          <p:nvPr/>
        </p:nvPicPr>
        <p:blipFill>
          <a:blip r:embed="rId3"/>
          <a:stretch>
            <a:fillRect/>
          </a:stretch>
        </p:blipFill>
        <p:spPr>
          <a:xfrm>
            <a:off x="7924739" y="156938"/>
            <a:ext cx="1349263" cy="1113062"/>
          </a:xfrm>
          <a:prstGeom prst="rect">
            <a:avLst/>
          </a:prstGeom>
        </p:spPr>
      </p:pic>
      <p:pic>
        <p:nvPicPr>
          <p:cNvPr id="5" name="Picture 4">
            <a:extLst>
              <a:ext uri="{FF2B5EF4-FFF2-40B4-BE49-F238E27FC236}">
                <a16:creationId xmlns:a16="http://schemas.microsoft.com/office/drawing/2014/main" id="{5B1091DD-BC2F-4779-AEC4-8975331FCB7D}"/>
              </a:ext>
            </a:extLst>
          </p:cNvPr>
          <p:cNvPicPr>
            <a:picLocks noChangeAspect="1"/>
          </p:cNvPicPr>
          <p:nvPr/>
        </p:nvPicPr>
        <p:blipFill>
          <a:blip r:embed="rId4"/>
          <a:stretch>
            <a:fillRect/>
          </a:stretch>
        </p:blipFill>
        <p:spPr>
          <a:xfrm>
            <a:off x="0" y="5821590"/>
            <a:ext cx="12186960" cy="1036410"/>
          </a:xfrm>
          <a:prstGeom prst="rect">
            <a:avLst/>
          </a:prstGeom>
        </p:spPr>
      </p:pic>
    </p:spTree>
    <p:extLst>
      <p:ext uri="{BB962C8B-B14F-4D97-AF65-F5344CB8AC3E}">
        <p14:creationId xmlns:p14="http://schemas.microsoft.com/office/powerpoint/2010/main" val="1707712151"/>
      </p:ext>
    </p:extLst>
  </p:cSld>
  <p:clrMapOvr>
    <a:masterClrMapping/>
  </p:clrMapOvr>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FE89E663F4C8498772338D62917A95" ma:contentTypeVersion="8" ma:contentTypeDescription="Create a new document." ma:contentTypeScope="" ma:versionID="786f64843a8ff019e6f6fd43b0038e06">
  <xsd:schema xmlns:xsd="http://www.w3.org/2001/XMLSchema" xmlns:xs="http://www.w3.org/2001/XMLSchema" xmlns:p="http://schemas.microsoft.com/office/2006/metadata/properties" xmlns:ns2="af24ab2d-c015-4cc7-9cfd-5456fe4f6598" xmlns:ns3="33e73b4c-8ede-448e-a8d5-258df5ed0be1" targetNamespace="http://schemas.microsoft.com/office/2006/metadata/properties" ma:root="true" ma:fieldsID="053cfc152408846118a9f2cf43ce89de" ns2:_="" ns3:_="">
    <xsd:import namespace="af24ab2d-c015-4cc7-9cfd-5456fe4f6598"/>
    <xsd:import namespace="33e73b4c-8ede-448e-a8d5-258df5ed0b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24ab2d-c015-4cc7-9cfd-5456fe4f65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e73b4c-8ede-448e-a8d5-258df5ed0be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79C49A-FDB3-47BC-9446-D538EF9835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24ab2d-c015-4cc7-9cfd-5456fe4f6598"/>
    <ds:schemaRef ds:uri="33e73b4c-8ede-448e-a8d5-258df5ed0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916F7B-1E77-4810-96A8-0FD4895CB061}">
  <ds:schemaRefs>
    <ds:schemaRef ds:uri="http://purl.org/dc/terms/"/>
    <ds:schemaRef ds:uri="http://purl.org/dc/elements/1.1/"/>
    <ds:schemaRef ds:uri="http://schemas.microsoft.com/office/2006/metadata/properties"/>
    <ds:schemaRef ds:uri="af24ab2d-c015-4cc7-9cfd-5456fe4f6598"/>
    <ds:schemaRef ds:uri="http://schemas.microsoft.com/office/2006/documentManagement/types"/>
    <ds:schemaRef ds:uri="http://purl.org/dc/dcmitype/"/>
    <ds:schemaRef ds:uri="33e73b4c-8ede-448e-a8d5-258df5ed0be1"/>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D022A2F-D705-4CEA-AA9A-DF0EA655D8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1396</Words>
  <Application>Microsoft Office PowerPoint</Application>
  <PresentationFormat>Widescreen</PresentationFormat>
  <Paragraphs>149</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Bahnschrift Light SemiCondensed</vt:lpstr>
      <vt:lpstr>Calibri</vt:lpstr>
      <vt:lpstr>Calibri Light</vt:lpstr>
      <vt:lpstr>Trebuchet MS</vt:lpstr>
      <vt:lpstr>Wingdings</vt:lpstr>
      <vt:lpstr>Wingdings 3</vt:lpstr>
      <vt:lpstr>Facet</vt:lpstr>
      <vt:lpstr>The Practice Managers Role in PCNs and the Digital Revolution</vt:lpstr>
      <vt:lpstr>What We are Aiming to Achieve Today</vt:lpstr>
      <vt:lpstr>What is  a Primary Care Network?</vt:lpstr>
      <vt:lpstr>Immediate issues for PCNs</vt:lpstr>
      <vt:lpstr>IT &amp; Digital Requirements</vt:lpstr>
      <vt:lpstr>IT &amp; Digital 2</vt:lpstr>
      <vt:lpstr>PowerPoint Presentation</vt:lpstr>
      <vt:lpstr>PowerPoint Presentation</vt:lpstr>
      <vt:lpstr>A mature PCN</vt:lpstr>
      <vt:lpstr>The PCN Tasks (Taken from the CD Job Description) </vt:lpstr>
      <vt:lpstr>The Ask of PCNs</vt:lpstr>
      <vt:lpstr>The PCN as an Entity with Functions  and Objectives</vt:lpstr>
      <vt:lpstr>PowerPoint Presentation</vt:lpstr>
      <vt:lpstr>An Outline PCN Structure</vt:lpstr>
      <vt:lpstr>Have we Achieved our Aims?</vt:lpstr>
      <vt:lpstr>Conclusions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Practice Managers Role in PCNs and the Digital Revolution</dc:title>
  <dc:creator>Higgins Peter (LMC)</dc:creator>
  <cp:lastModifiedBy>Michelle Goldswain</cp:lastModifiedBy>
  <cp:revision>16</cp:revision>
  <cp:lastPrinted>2019-05-20T10:57:00Z</cp:lastPrinted>
  <dcterms:created xsi:type="dcterms:W3CDTF">2019-05-16T15:22:15Z</dcterms:created>
  <dcterms:modified xsi:type="dcterms:W3CDTF">2020-04-28T15:11:33Z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0x01010083FE89E663F4C8498772338D62917A95</vt:lpwstr>
  </property>
</Properties>
</file>